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61" r:id="rId2"/>
    <p:sldId id="336" r:id="rId3"/>
    <p:sldId id="353" r:id="rId4"/>
    <p:sldId id="352" r:id="rId5"/>
    <p:sldId id="337" r:id="rId6"/>
    <p:sldId id="338" r:id="rId7"/>
    <p:sldId id="354" r:id="rId8"/>
    <p:sldId id="339" r:id="rId9"/>
    <p:sldId id="355" r:id="rId10"/>
    <p:sldId id="340" r:id="rId11"/>
    <p:sldId id="356" r:id="rId12"/>
    <p:sldId id="341" r:id="rId13"/>
    <p:sldId id="357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1" r:id="rId22"/>
  </p:sldIdLst>
  <p:sldSz cx="10688638" cy="756285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DF2F80B-0994-437A-B482-7240A2B9030D}">
          <p14:sldIdLst>
            <p14:sldId id="261"/>
            <p14:sldId id="336"/>
            <p14:sldId id="353"/>
            <p14:sldId id="352"/>
            <p14:sldId id="337"/>
            <p14:sldId id="338"/>
            <p14:sldId id="354"/>
            <p14:sldId id="339"/>
            <p14:sldId id="355"/>
            <p14:sldId id="340"/>
            <p14:sldId id="356"/>
            <p14:sldId id="341"/>
            <p14:sldId id="357"/>
            <p14:sldId id="342"/>
            <p14:sldId id="343"/>
            <p14:sldId id="344"/>
            <p14:sldId id="345"/>
            <p14:sldId id="346"/>
            <p14:sldId id="347"/>
            <p14:sldId id="348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00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609" autoAdjust="0"/>
    <p:restoredTop sz="98594" autoAdjust="0"/>
  </p:normalViewPr>
  <p:slideViewPr>
    <p:cSldViewPr>
      <p:cViewPr>
        <p:scale>
          <a:sx n="74" d="100"/>
          <a:sy n="74" d="100"/>
        </p:scale>
        <p:origin x="-546" y="216"/>
      </p:cViewPr>
      <p:guideLst>
        <p:guide orient="horz" pos="2400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BA955-9A17-4B62-A71F-3C0A7F877990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79856-D1AE-4063-88DE-E29C0D5A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6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934EBA4-23FA-4AA9-A403-B60F97BBF547}" type="datetimeFigureOut">
              <a:rPr lang="en-GB"/>
              <a:pPr>
                <a:defRPr/>
              </a:pPr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1368F20-A9F3-4CA9-A8FE-95553FBDB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3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A68186D-9FFF-4584-8933-070A1ECD0001}" type="slidenum">
              <a:rPr lang="en-GB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GB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3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0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3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5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0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8F20-A9F3-4CA9-A8FE-95553FBDBA2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6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ue.jpg                                                       005F9316Marco_G5                       BE753FAD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762" y="0"/>
            <a:ext cx="10699751" cy="756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8534400" cy="2162175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810000"/>
            <a:ext cx="8534400" cy="2438400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676401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438401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  <a:ea typeface="+mn-ea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  <a:ea typeface="+mn-ea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  <a:ea typeface="+mn-ea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68400" y="1477964"/>
            <a:ext cx="8458200" cy="865187"/>
          </a:xfrm>
        </p:spPr>
        <p:txBody>
          <a:bodyPr/>
          <a:lstStyle/>
          <a:p>
            <a:pPr algn="ctr"/>
            <a:r>
              <a:rPr lang="sr-Latn-RS" sz="2800" b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Seminar za službena lica UOS OSRS</a:t>
            </a:r>
            <a:br>
              <a:rPr lang="sr-Latn-RS" sz="2800" b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r-Latn-RS" sz="2800" b="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r-Latn-RS" sz="2800" b="0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r-Latn-RS" sz="2800" b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Kozara, 24-26.08. 2018</a:t>
            </a:r>
            <a:endParaRPr lang="sr-Latn-BA" sz="2800" b="0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455885" y="3133725"/>
            <a:ext cx="8145314" cy="3744044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sr-Cyrl-R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sr-Latn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DRUGI SUDIJA</a:t>
            </a:r>
            <a:endParaRPr lang="sr-Cyrl-R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sr-Latn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NADLEŽNOSTI I TEHNIKE KRETANJA</a:t>
            </a:r>
            <a:endParaRPr lang="sr-Latn-B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sr-Latn-B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sr-Latn-BA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sr-Latn-BA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  <a:defRPr/>
            </a:pPr>
            <a:r>
              <a:rPr lang="sr-Latn-RS" sz="1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Komisija za kontrolu i unapređenje suđenja UOS OSRS</a:t>
            </a:r>
            <a:endParaRPr lang="sr-Latn-BA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938" y="1189038"/>
            <a:ext cx="8458200" cy="5207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U SLUČAJU POVREDE IGRAČA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1909764"/>
            <a:ext cx="9359899" cy="5184775"/>
          </a:xfrm>
        </p:spPr>
        <p:txBody>
          <a:bodyPr/>
          <a:lstStyle/>
          <a:p>
            <a:pPr marL="0" indent="0">
              <a:buNone/>
            </a:pPr>
            <a:r>
              <a:rPr lang="sr-Latn-RS" sz="2400" dirty="0"/>
              <a:t> </a:t>
            </a:r>
            <a:endParaRPr lang="en-US" sz="2400" dirty="0"/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Momentalno zaustaviti nadigravanje. Pozvati medicinsku </a:t>
            </a:r>
            <a:r>
              <a:rPr lang="sr-Latn-RS" sz="2000" dirty="0" smtClean="0">
                <a:solidFill>
                  <a:schemeClr val="accent3"/>
                </a:solidFill>
              </a:rPr>
              <a:t>pomoć,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Kod ovakvih situacija ne treba </a:t>
            </a:r>
            <a:r>
              <a:rPr lang="sr-Latn-RS" sz="2000" dirty="0" smtClean="0">
                <a:solidFill>
                  <a:schemeClr val="accent3"/>
                </a:solidFill>
              </a:rPr>
              <a:t>žuriti. Procijeniti </a:t>
            </a:r>
            <a:r>
              <a:rPr lang="sr-Latn-RS" sz="2000" dirty="0">
                <a:solidFill>
                  <a:schemeClr val="accent3"/>
                </a:solidFill>
              </a:rPr>
              <a:t>situaciju i ako je ozbiljna povreda pristupiti regularnoj zamjeni </a:t>
            </a:r>
            <a:r>
              <a:rPr lang="sr-Latn-RS" sz="2000" dirty="0" smtClean="0">
                <a:solidFill>
                  <a:schemeClr val="accent3"/>
                </a:solidFill>
              </a:rPr>
              <a:t>igrača,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Ako to nije moguće mora se izvršiti izuzetna </a:t>
            </a:r>
            <a:r>
              <a:rPr lang="sr-Latn-RS" sz="2000" dirty="0" smtClean="0">
                <a:solidFill>
                  <a:schemeClr val="accent3"/>
                </a:solidFill>
              </a:rPr>
              <a:t>zamjena,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Igrač koji je </a:t>
            </a:r>
            <a:r>
              <a:rPr lang="sr-Latn-RS" sz="2000" dirty="0" smtClean="0">
                <a:solidFill>
                  <a:schemeClr val="accent3"/>
                </a:solidFill>
              </a:rPr>
              <a:t>zamijenjen </a:t>
            </a:r>
            <a:r>
              <a:rPr lang="sr-Latn-RS" sz="2000" dirty="0">
                <a:solidFill>
                  <a:schemeClr val="accent3"/>
                </a:solidFill>
              </a:rPr>
              <a:t>kroz proceduru izuzetne zamjene ne može se vratiti u igru do kraja </a:t>
            </a:r>
            <a:r>
              <a:rPr lang="sr-Latn-RS" sz="2000" dirty="0" smtClean="0">
                <a:solidFill>
                  <a:schemeClr val="accent3"/>
                </a:solidFill>
              </a:rPr>
              <a:t>utakmice,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Ako nije moguća ni izuzetna </a:t>
            </a:r>
            <a:r>
              <a:rPr lang="sr-Latn-RS" sz="2000" dirty="0" smtClean="0">
                <a:solidFill>
                  <a:schemeClr val="accent3"/>
                </a:solidFill>
              </a:rPr>
              <a:t>zamjena </a:t>
            </a:r>
            <a:r>
              <a:rPr lang="sr-Latn-RS" sz="2000" dirty="0">
                <a:solidFill>
                  <a:schemeClr val="accent3"/>
                </a:solidFill>
              </a:rPr>
              <a:t>povrijeđenom </a:t>
            </a:r>
            <a:r>
              <a:rPr lang="sr-Latn-RS" sz="2000" dirty="0" smtClean="0">
                <a:solidFill>
                  <a:schemeClr val="accent3"/>
                </a:solidFill>
              </a:rPr>
              <a:t>igraču se </a:t>
            </a:r>
            <a:r>
              <a:rPr lang="sr-Latn-RS" sz="2000" dirty="0">
                <a:solidFill>
                  <a:schemeClr val="accent3"/>
                </a:solidFill>
              </a:rPr>
              <a:t>daju 3 min za </a:t>
            </a:r>
            <a:r>
              <a:rPr lang="sr-Latn-RS" sz="2000" dirty="0" smtClean="0">
                <a:solidFill>
                  <a:schemeClr val="accent3"/>
                </a:solidFill>
              </a:rPr>
              <a:t>oporavak.</a:t>
            </a:r>
            <a:endParaRPr lang="en-US" sz="2000" dirty="0">
              <a:solidFill>
                <a:schemeClr val="accent3"/>
              </a:solidFill>
            </a:endParaRPr>
          </a:p>
          <a:p>
            <a:pPr marL="174625" indent="0">
              <a:buFontTx/>
              <a:buNone/>
            </a:pPr>
            <a:endParaRPr lang="sr-Latn-BA" sz="9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elena\Desktop\Seminar KKiUS\u slucaju povre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1405161"/>
            <a:ext cx="9379049" cy="55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8400" y="1189038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TOKOM AKCIJA NA MREŽI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1981200"/>
            <a:ext cx="9072562" cy="4648200"/>
          </a:xfrm>
        </p:spPr>
        <p:txBody>
          <a:bodyPr/>
          <a:lstStyle/>
          <a:p>
            <a:pPr lvl="0"/>
            <a:r>
              <a:rPr lang="sr-Latn-RS" sz="2000" dirty="0">
                <a:solidFill>
                  <a:schemeClr val="accent3"/>
                </a:solidFill>
              </a:rPr>
              <a:t>Ddrugi sudija mora usmjeriti pažnju  na nedozvoljen kontakt sa mrežom na strani ekipe koja blokira i na srednju </a:t>
            </a:r>
            <a:r>
              <a:rPr lang="sr-Latn-RS" sz="2000" dirty="0" smtClean="0">
                <a:solidFill>
                  <a:schemeClr val="accent3"/>
                </a:solidFill>
              </a:rPr>
              <a:t>liniju,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Drugi sudija dosuđuje :</a:t>
            </a:r>
            <a:endParaRPr lang="en-US" sz="2000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 smtClean="0">
                <a:solidFill>
                  <a:schemeClr val="accent3"/>
                </a:solidFill>
              </a:rPr>
              <a:t>      - grešku </a:t>
            </a:r>
            <a:r>
              <a:rPr lang="sr-Latn-RS" sz="2000" dirty="0">
                <a:solidFill>
                  <a:schemeClr val="accent3"/>
                </a:solidFill>
              </a:rPr>
              <a:t>prelaza srednje linije</a:t>
            </a:r>
            <a:endParaRPr lang="en-US" sz="2000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 smtClean="0">
                <a:solidFill>
                  <a:schemeClr val="accent3"/>
                </a:solidFill>
              </a:rPr>
              <a:t>      - nedozvoljen </a:t>
            </a:r>
            <a:r>
              <a:rPr lang="sr-Latn-RS" sz="2000" dirty="0">
                <a:solidFill>
                  <a:schemeClr val="accent3"/>
                </a:solidFill>
              </a:rPr>
              <a:t>kontakt sa mrežom</a:t>
            </a:r>
            <a:endParaRPr lang="en-US" sz="2000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 smtClean="0">
                <a:solidFill>
                  <a:schemeClr val="accent3"/>
                </a:solidFill>
              </a:rPr>
              <a:t>      - napad </a:t>
            </a:r>
            <a:r>
              <a:rPr lang="sr-Latn-RS" sz="2000" dirty="0">
                <a:solidFill>
                  <a:schemeClr val="accent3"/>
                </a:solidFill>
              </a:rPr>
              <a:t>ili blok igrača drugog reda</a:t>
            </a:r>
            <a:endParaRPr lang="en-US" sz="2000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 smtClean="0">
                <a:solidFill>
                  <a:schemeClr val="accent3"/>
                </a:solidFill>
              </a:rPr>
              <a:t>      - udarac </a:t>
            </a:r>
            <a:r>
              <a:rPr lang="sr-Latn-RS" sz="2000" dirty="0">
                <a:solidFill>
                  <a:schemeClr val="accent3"/>
                </a:solidFill>
              </a:rPr>
              <a:t>u napadu od strane libera ako je lopta cijelim obimom iznad vrha </a:t>
            </a:r>
            <a:endParaRPr lang="sr-Latn-RS" sz="2000" dirty="0" smtClean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>
                <a:solidFill>
                  <a:schemeClr val="accent3"/>
                </a:solidFill>
              </a:rPr>
              <a:t> </a:t>
            </a:r>
            <a:r>
              <a:rPr lang="sr-Latn-RS" sz="2000" dirty="0" smtClean="0">
                <a:solidFill>
                  <a:schemeClr val="accent3"/>
                </a:solidFill>
              </a:rPr>
              <a:t>       mreže </a:t>
            </a:r>
            <a:r>
              <a:rPr lang="sr-Latn-RS" sz="2000" dirty="0">
                <a:solidFill>
                  <a:schemeClr val="accent3"/>
                </a:solidFill>
              </a:rPr>
              <a:t>ili udarac u napadu loptom koju je libero digao prstima stojeći u </a:t>
            </a:r>
            <a:endParaRPr lang="sr-Latn-RS" sz="2000" dirty="0" smtClean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>
                <a:solidFill>
                  <a:schemeClr val="accent3"/>
                </a:solidFill>
              </a:rPr>
              <a:t> </a:t>
            </a:r>
            <a:r>
              <a:rPr lang="sr-Latn-RS" sz="2000" dirty="0" smtClean="0">
                <a:solidFill>
                  <a:schemeClr val="accent3"/>
                </a:solidFill>
              </a:rPr>
              <a:t>       prednjoj </a:t>
            </a:r>
            <a:r>
              <a:rPr lang="sr-Latn-RS" sz="2000" dirty="0">
                <a:solidFill>
                  <a:schemeClr val="accent3"/>
                </a:solidFill>
              </a:rPr>
              <a:t>zoni </a:t>
            </a:r>
            <a:endParaRPr lang="en-US" sz="2000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sr-Latn-RS" sz="2000" dirty="0" smtClean="0">
                <a:solidFill>
                  <a:schemeClr val="accent3"/>
                </a:solidFill>
              </a:rPr>
              <a:t>      - nedozvoljena </a:t>
            </a:r>
            <a:r>
              <a:rPr lang="sr-Latn-RS" sz="2000" dirty="0">
                <a:solidFill>
                  <a:schemeClr val="accent3"/>
                </a:solidFill>
              </a:rPr>
              <a:t>zamjena </a:t>
            </a:r>
            <a:r>
              <a:rPr lang="sr-Latn-RS" sz="2000" dirty="0" smtClean="0">
                <a:solidFill>
                  <a:schemeClr val="accent3"/>
                </a:solidFill>
              </a:rPr>
              <a:t>libera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elena\Desktop\Seminar KKiUS\pozicija tokom nadigravanja_fil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5" y="1405161"/>
            <a:ext cx="9641557" cy="56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839" y="757089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SITUACIJE PRILIKOM ZAMJENE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5806" y="1477169"/>
            <a:ext cx="8864600" cy="5400600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>
                <a:solidFill>
                  <a:schemeClr val="accent3"/>
                </a:solidFill>
              </a:rPr>
              <a:t>SITUACIJA </a:t>
            </a:r>
            <a:r>
              <a:rPr lang="sr-Latn-RS" sz="2000" dirty="0" smtClean="0">
                <a:solidFill>
                  <a:schemeClr val="accent3"/>
                </a:solidFill>
              </a:rPr>
              <a:t>1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D</a:t>
            </a:r>
            <a:r>
              <a:rPr lang="sr-Latn-RS" sz="2000" dirty="0" smtClean="0">
                <a:solidFill>
                  <a:schemeClr val="accent3"/>
                </a:solidFill>
              </a:rPr>
              <a:t>rugi </a:t>
            </a:r>
            <a:r>
              <a:rPr lang="sr-Latn-RS" sz="2000" dirty="0">
                <a:solidFill>
                  <a:schemeClr val="accent3"/>
                </a:solidFill>
              </a:rPr>
              <a:t>sudija stoji između stuba i zapisničkog stola i ( osim ako zapisničar ne signalizira nedozvoljenu zamjenu ) pokazuje signal ukrštenim rukama da se igrači mogu zamijeniti</a:t>
            </a:r>
            <a:r>
              <a:rPr lang="sr-Latn-RS" sz="2000" dirty="0" smtClean="0">
                <a:solidFill>
                  <a:schemeClr val="accent3"/>
                </a:solidFill>
              </a:rPr>
              <a:t>).</a:t>
            </a:r>
            <a:r>
              <a:rPr lang="sr-Latn-RS" sz="2000" dirty="0">
                <a:solidFill>
                  <a:schemeClr val="accent3"/>
                </a:solidFill>
              </a:rPr>
              <a:t> </a:t>
            </a:r>
            <a:endParaRPr lang="en-US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chemeClr val="accent3"/>
                </a:solidFill>
              </a:rPr>
              <a:t>SITUACIJA 2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U slučaju višestruke zamjene drugi sudija mora čekati signal zapisničara da je završio proceduru upisivanja prethodne zamjene i nakon toga dozvoliti slijedeću </a:t>
            </a:r>
            <a:r>
              <a:rPr lang="sr-Latn-RS" sz="2000" dirty="0" smtClean="0">
                <a:solidFill>
                  <a:schemeClr val="accent3"/>
                </a:solidFill>
              </a:rPr>
              <a:t>zamjenu</a:t>
            </a:r>
            <a:r>
              <a:rPr lang="sr-Latn-RS" sz="2000" dirty="0">
                <a:solidFill>
                  <a:schemeClr val="accent3"/>
                </a:solidFill>
              </a:rPr>
              <a:t>.</a:t>
            </a:r>
            <a:endParaRPr lang="en-US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chemeClr val="accent3"/>
                </a:solidFill>
              </a:rPr>
              <a:t>SITUACIJA </a:t>
            </a:r>
            <a:r>
              <a:rPr lang="sr-Latn-RS" sz="2000" dirty="0" smtClean="0">
                <a:solidFill>
                  <a:schemeClr val="accent3"/>
                </a:solidFill>
              </a:rPr>
              <a:t>3</a:t>
            </a:r>
            <a:r>
              <a:rPr lang="sr-Latn-RS" sz="2000" dirty="0">
                <a:solidFill>
                  <a:schemeClr val="accent3"/>
                </a:solidFill>
              </a:rPr>
              <a:t> 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U skladu sa procedurom zamjene ako igrač zamjena  nije spreman u zoni za zamjenu ni zapisničar ni drugi sudija ne daju signal zviždukom i na taj način se spriječava potencijalno odugovlačenje igre. Sudija treba biti aktivan i procijeniti situaciju</a:t>
            </a:r>
            <a:r>
              <a:rPr lang="sr-Latn-RS" sz="2000" dirty="0" smtClean="0">
                <a:solidFill>
                  <a:schemeClr val="accent3"/>
                </a:solidFill>
              </a:rPr>
              <a:t>, preventivno </a:t>
            </a:r>
            <a:r>
              <a:rPr lang="sr-Latn-RS" sz="2000" dirty="0">
                <a:solidFill>
                  <a:schemeClr val="accent3"/>
                </a:solidFill>
              </a:rPr>
              <a:t>djelovati kako ne bi došlo do odugovlačenja </a:t>
            </a:r>
            <a:r>
              <a:rPr lang="sr-Latn-RS" sz="2000" dirty="0" smtClean="0">
                <a:solidFill>
                  <a:schemeClr val="accent3"/>
                </a:solidFill>
              </a:rPr>
              <a:t>igre,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Ako nema odugovlačenja-nema </a:t>
            </a:r>
            <a:r>
              <a:rPr lang="sr-Latn-RS" sz="2000" dirty="0" smtClean="0">
                <a:solidFill>
                  <a:schemeClr val="accent3"/>
                </a:solidFill>
              </a:rPr>
              <a:t>sankcije.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75" y="1260476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ZA VRIJEME TAJM AUTA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1981200"/>
            <a:ext cx="9288464" cy="4648200"/>
          </a:xfrm>
        </p:spPr>
        <p:txBody>
          <a:bodyPr/>
          <a:lstStyle/>
          <a:p>
            <a:pPr lvl="0"/>
            <a:r>
              <a:rPr lang="sr-Latn-RS" sz="2000" dirty="0">
                <a:solidFill>
                  <a:schemeClr val="accent3"/>
                </a:solidFill>
              </a:rPr>
              <a:t>Nakon što je odobrio </a:t>
            </a:r>
            <a:r>
              <a:rPr lang="sr-Latn-RS" sz="2000" dirty="0" smtClean="0">
                <a:solidFill>
                  <a:schemeClr val="accent3"/>
                </a:solidFill>
              </a:rPr>
              <a:t>tajm-aut, </a:t>
            </a:r>
            <a:r>
              <a:rPr lang="sr-Latn-RS" sz="2000" dirty="0">
                <a:solidFill>
                  <a:schemeClr val="accent3"/>
                </a:solidFill>
              </a:rPr>
              <a:t>drugi sudija mjeri </a:t>
            </a:r>
            <a:r>
              <a:rPr lang="sr-Latn-RS" sz="2000" dirty="0" smtClean="0">
                <a:solidFill>
                  <a:schemeClr val="accent3"/>
                </a:solidFill>
              </a:rPr>
              <a:t>trajanje istog,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Ne bi trebao da bude statičan, nakon što isprati ekipe do njihovih klupa, treba da dodje do zapisničara i prekontroliše njegov rad i ako ima potrebe upita ga za neke </a:t>
            </a:r>
            <a:r>
              <a:rPr lang="sr-Latn-RS" sz="2000" dirty="0" smtClean="0">
                <a:solidFill>
                  <a:schemeClr val="accent3"/>
                </a:solidFill>
              </a:rPr>
              <a:t>informacije,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Zatim se vraća na svoju poziciju u blizinu stuba licem okrenut prema prvom sudiji ( kontakt očima obavezan, možda je potrebna neka komunikacija ili razmjena informacija</a:t>
            </a:r>
            <a:r>
              <a:rPr lang="sr-Latn-RS" sz="2000" dirty="0" smtClean="0">
                <a:solidFill>
                  <a:schemeClr val="accent3"/>
                </a:solidFill>
              </a:rPr>
              <a:t>),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Ponovo kontrola ekipa do isteka vremena predviđenog za tajm-aut ( spriječiti raniji ulazak igrača na teren ili „skrivene zamjene </a:t>
            </a:r>
            <a:r>
              <a:rPr lang="sr-Latn-RS" sz="2000" dirty="0" smtClean="0">
                <a:solidFill>
                  <a:schemeClr val="accent3"/>
                </a:solidFill>
              </a:rPr>
              <a:t>Libera</a:t>
            </a:r>
            <a:r>
              <a:rPr lang="sr-Latn-RS" sz="2000" dirty="0">
                <a:solidFill>
                  <a:schemeClr val="accent3"/>
                </a:solidFill>
              </a:rPr>
              <a:t>“).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8400" y="1189038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VAŽNO!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2052638"/>
            <a:ext cx="9288464" cy="4576762"/>
          </a:xfrm>
        </p:spPr>
        <p:txBody>
          <a:bodyPr/>
          <a:lstStyle/>
          <a:p>
            <a:pPr lvl="0"/>
            <a:r>
              <a:rPr lang="sr-Latn-RS" sz="2400" dirty="0">
                <a:solidFill>
                  <a:schemeClr val="accent3"/>
                </a:solidFill>
              </a:rPr>
              <a:t>Ako </a:t>
            </a:r>
            <a:r>
              <a:rPr lang="sr-Latn-RS" sz="2400" dirty="0" smtClean="0">
                <a:solidFill>
                  <a:schemeClr val="accent3"/>
                </a:solidFill>
              </a:rPr>
              <a:t>lopta prođe </a:t>
            </a:r>
            <a:r>
              <a:rPr lang="sr-Latn-RS" sz="2400" dirty="0">
                <a:solidFill>
                  <a:schemeClr val="accent3"/>
                </a:solidFill>
              </a:rPr>
              <a:t>van prostora za prelazak lopte</a:t>
            </a:r>
            <a:r>
              <a:rPr lang="sr-Latn-RS" sz="2400" dirty="0" smtClean="0">
                <a:solidFill>
                  <a:schemeClr val="accent3"/>
                </a:solidFill>
              </a:rPr>
              <a:t>, naročito ako se to dogodi </a:t>
            </a:r>
            <a:r>
              <a:rPr lang="sr-Latn-RS" sz="2400" dirty="0">
                <a:solidFill>
                  <a:schemeClr val="accent3"/>
                </a:solidFill>
              </a:rPr>
              <a:t>na strani drugog sudije, </a:t>
            </a:r>
            <a:r>
              <a:rPr lang="sr-Latn-RS" sz="2400" dirty="0" smtClean="0">
                <a:solidFill>
                  <a:schemeClr val="accent3"/>
                </a:solidFill>
              </a:rPr>
              <a:t>drugi sudija mora </a:t>
            </a:r>
            <a:r>
              <a:rPr lang="sr-Latn-RS" sz="2400" dirty="0">
                <a:solidFill>
                  <a:schemeClr val="accent3"/>
                </a:solidFill>
              </a:rPr>
              <a:t>zauzeti dobru poziciju i dosuditi grešku ako niko od igrača ne pokušava da vrati ovakvu loptu</a:t>
            </a:r>
            <a:r>
              <a:rPr lang="sr-Latn-RS" sz="2400" dirty="0" smtClean="0">
                <a:solidFill>
                  <a:schemeClr val="accent3"/>
                </a:solidFill>
              </a:rPr>
              <a:t>. 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9837" y="1117600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NEOSNOVAN ZAHTJEV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1909763"/>
            <a:ext cx="8864600" cy="4719637"/>
          </a:xfrm>
        </p:spPr>
        <p:txBody>
          <a:bodyPr/>
          <a:lstStyle/>
          <a:p>
            <a:pPr lvl="0"/>
            <a:r>
              <a:rPr lang="sr-Latn-RS" sz="2400" dirty="0">
                <a:solidFill>
                  <a:schemeClr val="accent3"/>
                </a:solidFill>
              </a:rPr>
              <a:t>Dugi sudija mora bit siguran da je neosnovani zahtjev upisan u zapisnik u specijalnu rubriku koja je predviđena za to.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7857" y="1189037"/>
            <a:ext cx="8458744" cy="864195"/>
          </a:xfrm>
        </p:spPr>
        <p:txBody>
          <a:bodyPr/>
          <a:lstStyle/>
          <a:p>
            <a:r>
              <a:rPr lang="sr-Latn-BA" sz="2800" dirty="0" smtClean="0">
                <a:solidFill>
                  <a:srgbClr val="FF0000"/>
                </a:solidFill>
              </a:rPr>
              <a:t>SARADNJA SA OSTALIM ČLANOVIMA SUDIJSKOG KOLEGIJUMA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2557464"/>
            <a:ext cx="8890000" cy="4176712"/>
          </a:xfrm>
        </p:spPr>
        <p:txBody>
          <a:bodyPr/>
          <a:lstStyle/>
          <a:p>
            <a:pPr lvl="0"/>
            <a:r>
              <a:rPr lang="sr-Latn-RS" sz="2400" dirty="0">
                <a:solidFill>
                  <a:schemeClr val="accent3"/>
                </a:solidFill>
              </a:rPr>
              <a:t>Zauzimati dobru poziciju nakon svakog nadigravanja da bi mogli imati vizuelni kontakt sa prvim sudijom (iskusne sudije to rade i za vrijeme nadigravanja da bi dali podršku jedan drugom prilikom donošenja nekih odluka ili da skrenu pažnju na nešto</a:t>
            </a:r>
            <a:r>
              <a:rPr lang="sr-Latn-RS" sz="2400" dirty="0" smtClean="0">
                <a:solidFill>
                  <a:schemeClr val="accent3"/>
                </a:solidFill>
              </a:rPr>
              <a:t>...),</a:t>
            </a:r>
            <a:endParaRPr lang="en-US" sz="2400" dirty="0">
              <a:solidFill>
                <a:schemeClr val="accent3"/>
              </a:solidFill>
            </a:endParaRPr>
          </a:p>
          <a:p>
            <a:pPr lvl="0"/>
            <a:r>
              <a:rPr lang="sr-Latn-RS" sz="2400" dirty="0">
                <a:solidFill>
                  <a:schemeClr val="accent3"/>
                </a:solidFill>
              </a:rPr>
              <a:t>Saradnja sa </a:t>
            </a:r>
            <a:r>
              <a:rPr lang="sr-Latn-RS" sz="2400" dirty="0" smtClean="0">
                <a:solidFill>
                  <a:schemeClr val="accent3"/>
                </a:solidFill>
              </a:rPr>
              <a:t>zapisničarom </a:t>
            </a:r>
            <a:r>
              <a:rPr lang="sr-Latn-RS" sz="2400" dirty="0">
                <a:solidFill>
                  <a:schemeClr val="accent3"/>
                </a:solidFill>
              </a:rPr>
              <a:t>( </a:t>
            </a:r>
            <a:r>
              <a:rPr lang="sr-Latn-RS" sz="2400" dirty="0" smtClean="0">
                <a:solidFill>
                  <a:schemeClr val="accent3"/>
                </a:solidFill>
              </a:rPr>
              <a:t>naročito </a:t>
            </a:r>
            <a:r>
              <a:rPr lang="sr-Latn-RS" sz="2400" dirty="0">
                <a:solidFill>
                  <a:schemeClr val="accent3"/>
                </a:solidFill>
              </a:rPr>
              <a:t>tokom zamjene igrača </a:t>
            </a:r>
            <a:r>
              <a:rPr lang="sr-Latn-R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r-Latn-BA" sz="20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8400" y="1189038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OBRATITI PAŽNJU NA DETALJE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2125663"/>
            <a:ext cx="8864600" cy="4895850"/>
          </a:xfrm>
        </p:spPr>
        <p:txBody>
          <a:bodyPr/>
          <a:lstStyle/>
          <a:p>
            <a:pPr lvl="0"/>
            <a:r>
              <a:rPr lang="sr-Latn-RS" sz="2400" dirty="0">
                <a:solidFill>
                  <a:schemeClr val="accent3"/>
                </a:solidFill>
              </a:rPr>
              <a:t>Kontrolisati rezervne igrače u zoni za zagrijavanje kao i na </a:t>
            </a:r>
            <a:r>
              <a:rPr lang="sr-Latn-RS" sz="2400" dirty="0" smtClean="0">
                <a:solidFill>
                  <a:schemeClr val="accent3"/>
                </a:solidFill>
              </a:rPr>
              <a:t>klupama,</a:t>
            </a:r>
            <a:endParaRPr lang="en-US" sz="2400" dirty="0">
              <a:solidFill>
                <a:schemeClr val="accent3"/>
              </a:solidFill>
            </a:endParaRPr>
          </a:p>
          <a:p>
            <a:pPr lvl="0"/>
            <a:r>
              <a:rPr lang="sr-Latn-RS" sz="2400" dirty="0">
                <a:solidFill>
                  <a:schemeClr val="accent3"/>
                </a:solidFill>
              </a:rPr>
              <a:t>Voditi računa o slobodnoj </a:t>
            </a:r>
            <a:r>
              <a:rPr lang="sr-Latn-RS" sz="2400" dirty="0" smtClean="0">
                <a:solidFill>
                  <a:schemeClr val="accent3"/>
                </a:solidFill>
              </a:rPr>
              <a:t>zoni (da </a:t>
            </a:r>
            <a:r>
              <a:rPr lang="sr-Latn-RS" sz="2400" dirty="0">
                <a:solidFill>
                  <a:schemeClr val="accent3"/>
                </a:solidFill>
              </a:rPr>
              <a:t>li ima neki </a:t>
            </a:r>
            <a:r>
              <a:rPr lang="sr-Latn-RS" sz="2400" dirty="0" smtClean="0">
                <a:solidFill>
                  <a:schemeClr val="accent3"/>
                </a:solidFill>
              </a:rPr>
              <a:t>predmet, flaše sa vodom i sl., </a:t>
            </a:r>
            <a:r>
              <a:rPr lang="sr-Latn-RS" sz="2400" dirty="0">
                <a:solidFill>
                  <a:schemeClr val="accent3"/>
                </a:solidFill>
              </a:rPr>
              <a:t>koji može predstavljati </a:t>
            </a:r>
            <a:r>
              <a:rPr lang="sr-Latn-RS" sz="2400" dirty="0" smtClean="0">
                <a:solidFill>
                  <a:schemeClr val="accent3"/>
                </a:solidFill>
              </a:rPr>
              <a:t>opasnost po igrače </a:t>
            </a:r>
            <a:r>
              <a:rPr lang="sr-Latn-RS" sz="2400" dirty="0">
                <a:solidFill>
                  <a:schemeClr val="accent3"/>
                </a:solidFill>
              </a:rPr>
              <a:t>ili smetati normalnom odvijanju </a:t>
            </a:r>
            <a:r>
              <a:rPr lang="sr-Latn-RS" sz="2400" dirty="0" smtClean="0">
                <a:solidFill>
                  <a:schemeClr val="accent3"/>
                </a:solidFill>
              </a:rPr>
              <a:t>utakmice).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260476"/>
            <a:ext cx="8458200" cy="792163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PRIJE UTAKMICE</a:t>
            </a:r>
            <a:endParaRPr lang="sr-Latn-BA" dirty="0" smtClean="0">
              <a:solidFill>
                <a:srgbClr val="FF0000"/>
              </a:solidFill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775" y="1909217"/>
            <a:ext cx="9505951" cy="4503737"/>
          </a:xfrm>
        </p:spPr>
        <p:txBody>
          <a:bodyPr/>
          <a:lstStyle/>
          <a:p>
            <a:pPr marL="0" indent="0">
              <a:buNone/>
            </a:pPr>
            <a:endParaRPr lang="sr-Latn-BA" sz="24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r-Latn-RS" sz="2000" dirty="0" smtClean="0">
                <a:solidFill>
                  <a:srgbClr val="FFFFCC"/>
                </a:solidFill>
              </a:rPr>
              <a:t>Odgovarajuća tehnika kretanja je veoma važna za uspješno obavljanje dužnosti drugog sudije,</a:t>
            </a: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r-Latn-RS" sz="2000" dirty="0" smtClean="0">
                <a:solidFill>
                  <a:srgbClr val="FFFFCC"/>
                </a:solidFill>
              </a:rPr>
              <a:t>Drugi sudija mora izmjeriti visinu mreže prije utakmice pomoću adekvatnog visinomjera, a koji je specijalno dizajniran za ove potrebe, i koji je sastavni dio potrebne opreme na terenu,</a:t>
            </a:r>
            <a:endParaRPr lang="sr-Latn-BA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r-Latn-RS" sz="2000" dirty="0" smtClean="0">
                <a:solidFill>
                  <a:srgbClr val="FFFFCC"/>
                </a:solidFill>
              </a:rPr>
              <a:t>Drugi sudija mjeri visinu mreže na sledeći način</a:t>
            </a:r>
            <a:r>
              <a:rPr lang="sr-Cyrl-RS" sz="2000" dirty="0" smtClean="0">
                <a:solidFill>
                  <a:srgbClr val="FFFFCC"/>
                </a:solidFill>
              </a:rPr>
              <a:t>:</a:t>
            </a:r>
          </a:p>
          <a:p>
            <a:pPr marL="520700" lvl="1" indent="0">
              <a:buNone/>
            </a:pPr>
            <a:r>
              <a:rPr lang="sr-Cyrl-RS" sz="2000" dirty="0">
                <a:solidFill>
                  <a:srgbClr val="FFFFCC"/>
                </a:solidFill>
              </a:rPr>
              <a:t> </a:t>
            </a:r>
            <a:r>
              <a:rPr lang="sr-Cyrl-RS" sz="2000" dirty="0" smtClean="0">
                <a:solidFill>
                  <a:srgbClr val="FFFFCC"/>
                </a:solidFill>
              </a:rPr>
              <a:t>    - </a:t>
            </a:r>
            <a:r>
              <a:rPr lang="sr-Latn-RS" sz="2000" dirty="0" smtClean="0">
                <a:solidFill>
                  <a:srgbClr val="FFFFCC"/>
                </a:solidFill>
              </a:rPr>
              <a:t>mjeri visinu mreže prvo na sredini</a:t>
            </a:r>
            <a:endParaRPr lang="sr-Cyrl-RS" sz="2000" dirty="0" smtClean="0">
              <a:solidFill>
                <a:srgbClr val="FFFFCC"/>
              </a:solidFill>
            </a:endParaRPr>
          </a:p>
          <a:p>
            <a:pPr marL="520700" lvl="1" indent="0">
              <a:buNone/>
            </a:pPr>
            <a:r>
              <a:rPr lang="sr-Cyrl-RS" sz="2000" dirty="0">
                <a:solidFill>
                  <a:srgbClr val="FFFFCC"/>
                </a:solidFill>
              </a:rPr>
              <a:t> </a:t>
            </a:r>
            <a:r>
              <a:rPr lang="sr-Cyrl-RS" sz="2000" dirty="0" smtClean="0">
                <a:solidFill>
                  <a:srgbClr val="FFFFCC"/>
                </a:solidFill>
              </a:rPr>
              <a:t>    - </a:t>
            </a:r>
            <a:r>
              <a:rPr lang="sr-Latn-RS" sz="2000" dirty="0" smtClean="0">
                <a:solidFill>
                  <a:srgbClr val="FFFFCC"/>
                </a:solidFill>
              </a:rPr>
              <a:t>nakon toga na strani mreže kod prvog sudije</a:t>
            </a:r>
            <a:endParaRPr lang="sr-Cyrl-RS" sz="2000" dirty="0" smtClean="0">
              <a:solidFill>
                <a:srgbClr val="FFFFCC"/>
              </a:solidFill>
            </a:endParaRPr>
          </a:p>
          <a:p>
            <a:pPr marL="520700" lvl="1" indent="0">
              <a:buNone/>
            </a:pPr>
            <a:r>
              <a:rPr lang="sr-Cyrl-RS" sz="2000" dirty="0">
                <a:solidFill>
                  <a:srgbClr val="FFFFCC"/>
                </a:solidFill>
              </a:rPr>
              <a:t> </a:t>
            </a:r>
            <a:r>
              <a:rPr lang="sr-Cyrl-RS" sz="2000" dirty="0" smtClean="0">
                <a:solidFill>
                  <a:srgbClr val="FFFFCC"/>
                </a:solidFill>
              </a:rPr>
              <a:t>    - </a:t>
            </a:r>
            <a:r>
              <a:rPr lang="sr-Latn-RS" sz="2000" dirty="0" smtClean="0">
                <a:solidFill>
                  <a:srgbClr val="FFFFCC"/>
                </a:solidFill>
              </a:rPr>
              <a:t>na kraju na strani mreže kod drugog sudije</a:t>
            </a:r>
            <a:endParaRPr lang="sr-Cyrl-RS" sz="2000" dirty="0" smtClean="0">
              <a:solidFill>
                <a:srgbClr val="FFFFCC"/>
              </a:solidFill>
            </a:endParaRPr>
          </a:p>
          <a:p>
            <a:pPr marL="520700" lvl="1" indent="0">
              <a:buNone/>
            </a:pPr>
            <a:r>
              <a:rPr lang="sr-Cyrl-RS" sz="2000" dirty="0">
                <a:solidFill>
                  <a:srgbClr val="FFFFCC"/>
                </a:solidFill>
              </a:rPr>
              <a:t> </a:t>
            </a:r>
            <a:r>
              <a:rPr lang="sr-Cyrl-RS" sz="2000" dirty="0" smtClean="0">
                <a:solidFill>
                  <a:srgbClr val="FFFFCC"/>
                </a:solidFill>
              </a:rPr>
              <a:t>    - </a:t>
            </a:r>
            <a:r>
              <a:rPr lang="sr-Latn-RS" sz="2000" dirty="0" smtClean="0">
                <a:solidFill>
                  <a:srgbClr val="FFFFCC"/>
                </a:solidFill>
              </a:rPr>
              <a:t>prilikom mjerenja visinomjer se mora držati vertikalno u odnosu na teren</a:t>
            </a: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sr-Latn-BA" sz="2000" dirty="0" smtClean="0">
                <a:solidFill>
                  <a:srgbClr val="FFFFCC"/>
                </a:solidFill>
              </a:rPr>
              <a:t>Drugi sudija prije utakmice uzima lopte za igru, i provjerava da li imaju identične karakteristike (boja, obim, težinu, pritisak).</a:t>
            </a: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marL="520700" lvl="1" indent="0">
              <a:buNone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sr-Latn-BA" sz="2000" dirty="0" smtClean="0">
              <a:solidFill>
                <a:srgbClr val="FFFFCC"/>
              </a:solidFill>
            </a:endParaRPr>
          </a:p>
          <a:p>
            <a:pPr marL="520700" lvl="1" indent="0">
              <a:buNone/>
            </a:pPr>
            <a:endParaRPr lang="sr-Latn-BA" dirty="0" smtClean="0">
              <a:solidFill>
                <a:srgbClr val="FFFFCC"/>
              </a:solidFill>
            </a:endParaRPr>
          </a:p>
          <a:p>
            <a:endParaRPr lang="sr-Latn-BA" sz="24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9837" y="1117600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NA KRAJU UTAKMICE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3576" y="1836739"/>
            <a:ext cx="9290049" cy="5184775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sr-Latn-RS" sz="2400" dirty="0">
                <a:solidFill>
                  <a:schemeClr val="accent3"/>
                </a:solidFill>
              </a:rPr>
              <a:t>Zajedno sa prvim sudijom prekontrolisati i potpisati </a:t>
            </a:r>
            <a:r>
              <a:rPr lang="sr-Latn-RS" sz="2400" dirty="0" smtClean="0">
                <a:solidFill>
                  <a:schemeClr val="accent3"/>
                </a:solidFill>
              </a:rPr>
              <a:t>zapisnik.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77" y="1676401"/>
            <a:ext cx="8505824" cy="685800"/>
          </a:xfrm>
        </p:spPr>
        <p:txBody>
          <a:bodyPr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HVALA NA PAŽNJI!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2438401"/>
            <a:ext cx="8864600" cy="4191000"/>
          </a:xfrm>
        </p:spPr>
        <p:txBody>
          <a:bodyPr/>
          <a:lstStyle/>
          <a:p>
            <a:pPr marL="0" indent="0">
              <a:buNone/>
            </a:pPr>
            <a:endParaRPr lang="sr-Latn-BA" dirty="0" smtClean="0">
              <a:solidFill>
                <a:srgbClr val="FFFFCC"/>
              </a:solidFill>
            </a:endParaRPr>
          </a:p>
        </p:txBody>
      </p:sp>
      <p:pic>
        <p:nvPicPr>
          <p:cNvPr id="3074" name="Picture 2" descr="C:\Users\Jelena\Desktop\co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4" y="2413645"/>
            <a:ext cx="104411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8534400" cy="5641801"/>
          </a:xfrm>
        </p:spPr>
        <p:txBody>
          <a:bodyPr/>
          <a:lstStyle/>
          <a:p>
            <a:r>
              <a:rPr lang="sr-Latn-RS" dirty="0" smtClean="0"/>
              <a:t>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5" y="984120"/>
            <a:ext cx="3672408" cy="275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Jelena\Desktop\Seminar KKiUS\mjerenje mreže kod 2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39" y="4321095"/>
            <a:ext cx="3600400" cy="26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lena\Desktop\Seminar KKiUS\mjerenje mreže sredi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75" y="984121"/>
            <a:ext cx="3714718" cy="27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lena\Desktop\Seminar KKiUS\mjerenje mreže pogres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75" y="4357489"/>
            <a:ext cx="3586872" cy="26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35808" y="1189137"/>
            <a:ext cx="9145016" cy="5616624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vi-VN" sz="2000" b="0" dirty="0" smtClean="0">
                <a:solidFill>
                  <a:schemeClr val="accent3"/>
                </a:solidFill>
                <a:latin typeface="+mj-lt"/>
                <a:ea typeface="Calibri"/>
                <a:cs typeface="Times New Roman"/>
              </a:rPr>
              <a:t>•</a:t>
            </a:r>
            <a:r>
              <a:rPr lang="sr-Latn-RS" sz="2000" b="0" dirty="0" smtClean="0">
                <a:solidFill>
                  <a:schemeClr val="accent3"/>
                </a:solidFill>
                <a:latin typeface="+mj-lt"/>
                <a:ea typeface="Calibri"/>
                <a:cs typeface="Times New Roman"/>
              </a:rPr>
              <a:t> 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Drugi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sudija takođe prije utakmice uzima lopte za igru i provjerava da li sve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imaju</a:t>
            </a: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identične karakteristike (boju, obim, težinu i pritisak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),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•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Nakon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izvršene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provjere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,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drugi sudija je odgovoran za njih tokom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trajanja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cijele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utakmice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i pomaže da se one prikupe i predaju osobi zaduženoj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za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organizaciju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utakmice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nakon završetka iste</a:t>
            </a:r>
            <a:b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•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Drugi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sudija i zapisničar moraju provjeriti listiće sa postavama prije nego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što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ih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zapisničar upiše u zapisnik. Igrači koji su upisani u listiće sa postavom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MORAJU odgovarati igračima koji su upisani u zapisnik. Ako to nije slučaj,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takav listić mora biti ispravljen, odnosno drugi sudija MORA tražiti ispravan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listić sa postavom igrača od trenera ekipe,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•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Drugi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sudija mora provjeriti da li rezervni igrači sjede na svojim klupama ili su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</a:t>
            </a:r>
            <a:r>
              <a:rPr lang="vi-VN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u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zoni za zagrijavanje. Igrači u zoni za zagrijavanje ne mogu koristiti lopte za 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vrijeme utakmice.   </a:t>
            </a:r>
            <a:b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sr-Latn-RS" sz="2000" b="0" dirty="0" smtClean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vi-VN" sz="2000" b="0" dirty="0">
                <a:solidFill>
                  <a:schemeClr val="accent3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vi-VN" sz="2000" b="0" dirty="0">
                <a:solidFill>
                  <a:schemeClr val="accent3"/>
                </a:solidFill>
                <a:latin typeface="+mj-lt"/>
                <a:ea typeface="Calibri"/>
                <a:cs typeface="Times New Roman"/>
              </a:rPr>
              <a:t/>
            </a:r>
            <a:br>
              <a:rPr lang="vi-VN" sz="2000" b="0" dirty="0">
                <a:solidFill>
                  <a:schemeClr val="accent3"/>
                </a:solidFill>
                <a:latin typeface="+mj-lt"/>
                <a:ea typeface="Calibri"/>
                <a:cs typeface="Times New Roman"/>
              </a:rPr>
            </a:br>
            <a:r>
              <a:rPr lang="sr-Latn-RS" sz="2000" b="0" dirty="0" smtClean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en-US" sz="2000" b="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000" b="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</a:br>
            <a:r>
              <a:rPr lang="sr-Latn-RS" sz="2000" b="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en-US" sz="2000" b="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000" b="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</a:br>
            <a:r>
              <a:rPr lang="sr-Latn-RS" sz="2400" dirty="0">
                <a:latin typeface="Calibri"/>
                <a:ea typeface="Calibri"/>
                <a:cs typeface="Times New Roman"/>
              </a:rPr>
              <a:t> 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/>
            </a:r>
            <a:br>
              <a:rPr lang="en-US" sz="2400" dirty="0">
                <a:latin typeface="Calibri"/>
                <a:ea typeface="Calibri"/>
                <a:cs typeface="Times New Roman"/>
              </a:rPr>
            </a:br>
            <a:r>
              <a:rPr lang="sr-Latn-BA" sz="2800" b="0" dirty="0" smtClean="0">
                <a:solidFill>
                  <a:srgbClr val="FFFFCC"/>
                </a:solidFill>
                <a:cs typeface="Arial" charset="0"/>
              </a:rPr>
              <a:t/>
            </a:r>
            <a:br>
              <a:rPr lang="sr-Latn-BA" sz="2800" b="0" dirty="0" smtClean="0">
                <a:solidFill>
                  <a:srgbClr val="FFFFCC"/>
                </a:solidFill>
                <a:cs typeface="Arial" charset="0"/>
              </a:rPr>
            </a:br>
            <a:r>
              <a:rPr lang="sr-Latn-BA" sz="2000" dirty="0" smtClean="0">
                <a:solidFill>
                  <a:srgbClr val="FFFFCC"/>
                </a:solidFill>
                <a:cs typeface="Arial" charset="0"/>
              </a:rPr>
              <a:t/>
            </a:r>
            <a:br>
              <a:rPr lang="sr-Latn-BA" sz="2000" dirty="0" smtClean="0">
                <a:solidFill>
                  <a:srgbClr val="FFFFCC"/>
                </a:solidFill>
                <a:cs typeface="Arial" charset="0"/>
              </a:rPr>
            </a:br>
            <a:endParaRPr lang="sr-Latn-BA" sz="2000" dirty="0" smtClean="0">
              <a:solidFill>
                <a:srgbClr val="FFFFC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095847" y="541065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ZA VRIJEME PROTOKOLA</a:t>
            </a:r>
            <a:br>
              <a:rPr lang="sr-Latn-BA" dirty="0" smtClean="0">
                <a:solidFill>
                  <a:srgbClr val="FF0000"/>
                </a:solidFill>
              </a:rPr>
            </a:br>
            <a:endParaRPr lang="sr-Latn-BA" dirty="0" smtClean="0">
              <a:solidFill>
                <a:srgbClr val="FF0000"/>
              </a:solidFill>
            </a:endParaRPr>
          </a:p>
        </p:txBody>
      </p:sp>
      <p:sp>
        <p:nvSpPr>
          <p:cNvPr id="819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735809" y="1477169"/>
            <a:ext cx="8856983" cy="554461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vi-VN" sz="24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vi-VN" sz="2400" dirty="0">
                <a:solidFill>
                  <a:srgbClr val="FFFFCC"/>
                </a:solidFill>
              </a:rPr>
              <a:t>•	</a:t>
            </a:r>
            <a:r>
              <a:rPr lang="vi-VN" sz="2000" dirty="0">
                <a:solidFill>
                  <a:srgbClr val="FFFFCC"/>
                </a:solidFill>
              </a:rPr>
              <a:t>Provjeriti broj osoba kojima je dozvoljeno da sjede na klupama ( zvanični predstavnici ekipe</a:t>
            </a:r>
            <a:r>
              <a:rPr lang="vi-VN" sz="2000" dirty="0" smtClean="0">
                <a:solidFill>
                  <a:srgbClr val="FFFFCC"/>
                </a:solidFill>
              </a:rPr>
              <a:t>,</a:t>
            </a:r>
            <a:r>
              <a:rPr lang="sr-Latn-RS" sz="2000" dirty="0" smtClean="0">
                <a:solidFill>
                  <a:srgbClr val="FFFFCC"/>
                </a:solidFill>
              </a:rPr>
              <a:t> </a:t>
            </a:r>
            <a:r>
              <a:rPr lang="vi-VN" sz="2000" dirty="0" smtClean="0">
                <a:solidFill>
                  <a:srgbClr val="FFFFCC"/>
                </a:solidFill>
              </a:rPr>
              <a:t>treneri </a:t>
            </a:r>
            <a:r>
              <a:rPr lang="vi-VN" sz="2000" dirty="0">
                <a:solidFill>
                  <a:srgbClr val="FFFFCC"/>
                </a:solidFill>
              </a:rPr>
              <a:t>i pomoćno osoblje) i one kojima je dozvoljeno da učestvuju u zvaničnom </a:t>
            </a:r>
            <a:r>
              <a:rPr lang="vi-VN" sz="2000" dirty="0" smtClean="0">
                <a:solidFill>
                  <a:srgbClr val="FFFFCC"/>
                </a:solidFill>
              </a:rPr>
              <a:t>zagrijavanju</a:t>
            </a:r>
            <a:r>
              <a:rPr lang="sr-Latn-RS" sz="2000" dirty="0" smtClean="0">
                <a:solidFill>
                  <a:srgbClr val="FFFFCC"/>
                </a:solidFill>
              </a:rPr>
              <a:t>,</a:t>
            </a:r>
            <a:endParaRPr lang="vi-VN" sz="20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vi-VN" sz="2000" dirty="0">
                <a:solidFill>
                  <a:srgbClr val="FFFFCC"/>
                </a:solidFill>
              </a:rPr>
              <a:t>•	Prilikom predaje </a:t>
            </a:r>
            <a:r>
              <a:rPr lang="vi-VN" sz="2000" dirty="0" smtClean="0">
                <a:solidFill>
                  <a:srgbClr val="FFFFCC"/>
                </a:solidFill>
              </a:rPr>
              <a:t>listića</a:t>
            </a:r>
            <a:r>
              <a:rPr lang="sr-Latn-RS" sz="2000" dirty="0" smtClean="0">
                <a:solidFill>
                  <a:srgbClr val="FFFFCC"/>
                </a:solidFill>
              </a:rPr>
              <a:t> za postavu igrača</a:t>
            </a:r>
            <a:r>
              <a:rPr lang="vi-VN" sz="2000" dirty="0" smtClean="0">
                <a:solidFill>
                  <a:srgbClr val="FFFFCC"/>
                </a:solidFill>
              </a:rPr>
              <a:t> </a:t>
            </a:r>
            <a:r>
              <a:rPr lang="vi-VN" sz="2000" dirty="0">
                <a:solidFill>
                  <a:srgbClr val="FFFFCC"/>
                </a:solidFill>
              </a:rPr>
              <a:t>prvi ide delegatu-kontroloru a drugi </a:t>
            </a:r>
            <a:r>
              <a:rPr lang="vi-VN" sz="2000" dirty="0" smtClean="0">
                <a:solidFill>
                  <a:srgbClr val="FFFFCC"/>
                </a:solidFill>
              </a:rPr>
              <a:t>zapisničaru</a:t>
            </a:r>
            <a:r>
              <a:rPr lang="sr-Latn-RS" sz="2000" dirty="0" smtClean="0">
                <a:solidFill>
                  <a:srgbClr val="FFFFCC"/>
                </a:solidFill>
              </a:rPr>
              <a:t>,</a:t>
            </a:r>
            <a:endParaRPr lang="vi-VN" sz="20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vi-VN" sz="2000" dirty="0">
                <a:solidFill>
                  <a:srgbClr val="FFFFCC"/>
                </a:solidFill>
              </a:rPr>
              <a:t>•	Prilikom predstavljanja igrača od strane </a:t>
            </a:r>
            <a:r>
              <a:rPr lang="sr-Latn-RS" sz="2000" dirty="0" smtClean="0">
                <a:solidFill>
                  <a:srgbClr val="FFFFCC"/>
                </a:solidFill>
              </a:rPr>
              <a:t>zvaničnog </a:t>
            </a:r>
            <a:r>
              <a:rPr lang="vi-VN" sz="2000" dirty="0" smtClean="0">
                <a:solidFill>
                  <a:srgbClr val="FFFFCC"/>
                </a:solidFill>
              </a:rPr>
              <a:t>spikera </a:t>
            </a:r>
            <a:r>
              <a:rPr lang="vi-VN" sz="2000" dirty="0">
                <a:solidFill>
                  <a:srgbClr val="FFFFCC"/>
                </a:solidFill>
              </a:rPr>
              <a:t>provjeriti njihove brojeve ( startna postava</a:t>
            </a:r>
            <a:r>
              <a:rPr lang="vi-VN" sz="2000" dirty="0" smtClean="0">
                <a:solidFill>
                  <a:srgbClr val="FFFFCC"/>
                </a:solidFill>
              </a:rPr>
              <a:t>)</a:t>
            </a:r>
            <a:r>
              <a:rPr lang="sr-Latn-RS" sz="2000" dirty="0" smtClean="0">
                <a:solidFill>
                  <a:srgbClr val="FFFFCC"/>
                </a:solidFill>
              </a:rPr>
              <a:t>,</a:t>
            </a:r>
            <a:endParaRPr lang="vi-VN" sz="20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vi-VN" sz="2000" dirty="0">
                <a:solidFill>
                  <a:srgbClr val="FFFFCC"/>
                </a:solidFill>
              </a:rPr>
              <a:t>•	Ako postoji neka greška (pogrešan igrač...) moramo pozvati kapitena u igri i pokazati mu </a:t>
            </a:r>
            <a:r>
              <a:rPr lang="vi-VN" sz="2000" dirty="0" smtClean="0">
                <a:solidFill>
                  <a:srgbClr val="FFFFCC"/>
                </a:solidFill>
              </a:rPr>
              <a:t>grešku</a:t>
            </a:r>
            <a:r>
              <a:rPr lang="sr-Latn-RS" sz="2000" dirty="0" smtClean="0">
                <a:solidFill>
                  <a:srgbClr val="FFFFCC"/>
                </a:solidFill>
              </a:rPr>
              <a:t>,</a:t>
            </a:r>
            <a:endParaRPr lang="vi-VN" sz="20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vi-VN" sz="2000" dirty="0">
                <a:solidFill>
                  <a:srgbClr val="FFFFCC"/>
                </a:solidFill>
              </a:rPr>
              <a:t>•	Ako trener zahtjeva zamjenu moramo je formalno i sprovesti kroz adekvatnu proceduru </a:t>
            </a:r>
            <a:r>
              <a:rPr lang="vi-VN" sz="2000" dirty="0" smtClean="0">
                <a:solidFill>
                  <a:srgbClr val="FFFFCC"/>
                </a:solidFill>
              </a:rPr>
              <a:t>zamjene</a:t>
            </a:r>
            <a:r>
              <a:rPr lang="sr-Latn-RS" sz="2000" dirty="0" smtClean="0">
                <a:solidFill>
                  <a:srgbClr val="FFFFCC"/>
                </a:solidFill>
              </a:rPr>
              <a:t>,</a:t>
            </a:r>
            <a:endParaRPr lang="vi-VN" sz="20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vi-VN" sz="2000" dirty="0">
                <a:solidFill>
                  <a:srgbClr val="FFFFCC"/>
                </a:solidFill>
              </a:rPr>
              <a:t>•	Ne držite loptu u ruci prilikom provjere početnih postava, ona se dodaje serveru nakon izvršene provjere. Podrazumijeva se da su ostale lopte već kod dodavača ( drugi sudija ih proslijeđuje dodavačima nakon predstavljanja početnih postava od strane </a:t>
            </a:r>
            <a:r>
              <a:rPr lang="sr-Latn-RS" sz="2000" dirty="0" smtClean="0">
                <a:solidFill>
                  <a:srgbClr val="FFFFCC"/>
                </a:solidFill>
              </a:rPr>
              <a:t>zvaničnog </a:t>
            </a:r>
            <a:r>
              <a:rPr lang="vi-VN" sz="2000" dirty="0" smtClean="0">
                <a:solidFill>
                  <a:srgbClr val="FFFFCC"/>
                </a:solidFill>
              </a:rPr>
              <a:t>spikera</a:t>
            </a:r>
            <a:r>
              <a:rPr lang="sr-Latn-RS" sz="2000" dirty="0" smtClean="0">
                <a:solidFill>
                  <a:srgbClr val="FFFFCC"/>
                </a:solidFill>
              </a:rPr>
              <a:t>.</a:t>
            </a:r>
            <a:endParaRPr lang="vi-VN" sz="2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9839" y="1189038"/>
            <a:ext cx="8313737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ZA VRIJEME UTAKMICE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3575" y="2052639"/>
            <a:ext cx="8937625" cy="4968875"/>
          </a:xfrm>
        </p:spPr>
        <p:txBody>
          <a:bodyPr/>
          <a:lstStyle/>
          <a:p>
            <a:pPr lvl="0"/>
            <a:r>
              <a:rPr lang="sr-Latn-RS" sz="2000" dirty="0">
                <a:solidFill>
                  <a:schemeClr val="accent3"/>
                </a:solidFill>
              </a:rPr>
              <a:t>T</a:t>
            </a:r>
            <a:r>
              <a:rPr lang="sr-Latn-RS" sz="2000" dirty="0" smtClean="0">
                <a:solidFill>
                  <a:schemeClr val="accent3"/>
                </a:solidFill>
              </a:rPr>
              <a:t>okom </a:t>
            </a:r>
            <a:r>
              <a:rPr lang="sr-Latn-RS" sz="2000" dirty="0">
                <a:solidFill>
                  <a:schemeClr val="accent3"/>
                </a:solidFill>
              </a:rPr>
              <a:t>cijele utakmice drugi sudija mora biti u najboljoj poziciji iz koje je najbolja vidljivost za akcije koje </a:t>
            </a:r>
            <a:r>
              <a:rPr lang="sr-Latn-RS" sz="2000" dirty="0" smtClean="0">
                <a:solidFill>
                  <a:schemeClr val="accent3"/>
                </a:solidFill>
              </a:rPr>
              <a:t>su u </a:t>
            </a:r>
            <a:r>
              <a:rPr lang="sr-Latn-RS" sz="2000" dirty="0">
                <a:solidFill>
                  <a:schemeClr val="accent3"/>
                </a:solidFill>
              </a:rPr>
              <a:t>njegovoj/njenoj </a:t>
            </a:r>
            <a:r>
              <a:rPr lang="sr-Latn-RS" sz="2000" dirty="0" smtClean="0">
                <a:solidFill>
                  <a:schemeClr val="accent3"/>
                </a:solidFill>
              </a:rPr>
              <a:t>nadležnosti,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Tokom izvođenja servisa : na strani ekipe koja prima servis ne previše blizu terena ali blizu stuba da bi u odgovarajućem momentu mogli da pređemo na drugu </a:t>
            </a:r>
            <a:r>
              <a:rPr lang="sr-Latn-RS" sz="2000" dirty="0" smtClean="0">
                <a:solidFill>
                  <a:schemeClr val="accent3"/>
                </a:solidFill>
              </a:rPr>
              <a:t>stranu,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Izbjegavati stajanje iza stuba već laganim </a:t>
            </a:r>
            <a:r>
              <a:rPr lang="sr-Latn-RS" sz="2000" dirty="0" smtClean="0">
                <a:solidFill>
                  <a:schemeClr val="accent3"/>
                </a:solidFill>
              </a:rPr>
              <a:t>koracima (ne trcanjem) </a:t>
            </a:r>
            <a:r>
              <a:rPr lang="sr-Latn-RS" sz="2000" dirty="0">
                <a:solidFill>
                  <a:schemeClr val="accent3"/>
                </a:solidFill>
              </a:rPr>
              <a:t>prelaziti sa jedne na drugu stranu terena zavisno od toga na kojoj strani se odigrava akcija sa loptom,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Ako je akcija na strani prvog sudije pozicija drugog sudije mora biti blizu </a:t>
            </a:r>
            <a:r>
              <a:rPr lang="sr-Latn-RS" sz="2000" dirty="0" smtClean="0">
                <a:solidFill>
                  <a:schemeClr val="accent3"/>
                </a:solidFill>
              </a:rPr>
              <a:t>stuba, </a:t>
            </a:r>
            <a:r>
              <a:rPr lang="sr-Latn-RS" sz="2000" dirty="0">
                <a:solidFill>
                  <a:schemeClr val="accent3"/>
                </a:solidFill>
              </a:rPr>
              <a:t>a ako je na strani drugog sudije njegova pozicija mora biti dalje od stuba. Ta udaljenost mora biti tolika da u vidnom polju mozemo ispratiti antenu</a:t>
            </a:r>
            <a:r>
              <a:rPr lang="sr-Latn-RS" sz="2000" dirty="0" smtClean="0">
                <a:solidFill>
                  <a:schemeClr val="accent3"/>
                </a:solidFill>
              </a:rPr>
              <a:t>, cijelu </a:t>
            </a:r>
            <a:r>
              <a:rPr lang="sr-Latn-RS" sz="2000" dirty="0">
                <a:solidFill>
                  <a:schemeClr val="accent3"/>
                </a:solidFill>
              </a:rPr>
              <a:t>mrežu i srednju liniju,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Uvijek biti na strani ekipe koja </a:t>
            </a:r>
            <a:r>
              <a:rPr lang="sr-Latn-RS" sz="2000" dirty="0" smtClean="0">
                <a:solidFill>
                  <a:schemeClr val="accent3"/>
                </a:solidFill>
              </a:rPr>
              <a:t>se brani,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Nakon </a:t>
            </a:r>
            <a:r>
              <a:rPr lang="sr-Latn-RS" sz="2000" dirty="0" smtClean="0">
                <a:solidFill>
                  <a:schemeClr val="accent3"/>
                </a:solidFill>
              </a:rPr>
              <a:t>završetka nadigravanja </a:t>
            </a:r>
            <a:r>
              <a:rPr lang="sr-Latn-RS" sz="2000" dirty="0">
                <a:solidFill>
                  <a:schemeClr val="accent3"/>
                </a:solidFill>
              </a:rPr>
              <a:t>preći na stranu </a:t>
            </a:r>
            <a:r>
              <a:rPr lang="sr-Latn-RS" sz="2000" dirty="0" smtClean="0">
                <a:solidFill>
                  <a:schemeClr val="accent3"/>
                </a:solidFill>
              </a:rPr>
              <a:t>ekipe </a:t>
            </a:r>
            <a:r>
              <a:rPr lang="sr-Latn-RS" sz="2000" dirty="0">
                <a:solidFill>
                  <a:schemeClr val="accent3"/>
                </a:solidFill>
              </a:rPr>
              <a:t>koja je izgubila </a:t>
            </a:r>
            <a:r>
              <a:rPr lang="sr-Latn-RS" sz="2000" dirty="0" smtClean="0">
                <a:solidFill>
                  <a:schemeClr val="accent3"/>
                </a:solidFill>
              </a:rPr>
              <a:t>nadigravanje.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elena\Desktop\Seminar KKiUS\za vrijeme proto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1" y="1188861"/>
            <a:ext cx="8763035" cy="58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938" y="1189038"/>
            <a:ext cx="8458200" cy="6858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TOKOM PROCEDURE ZAMJENE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6601" y="2052639"/>
            <a:ext cx="8864600" cy="4968875"/>
          </a:xfrm>
        </p:spPr>
        <p:txBody>
          <a:bodyPr/>
          <a:lstStyle/>
          <a:p>
            <a:pPr lvl="0"/>
            <a:r>
              <a:rPr lang="sr-Latn-RS" sz="2000" dirty="0">
                <a:solidFill>
                  <a:schemeClr val="accent3"/>
                </a:solidFill>
              </a:rPr>
              <a:t>Pozicija drugog sudije je pored stuba </a:t>
            </a:r>
            <a:r>
              <a:rPr lang="sr-Latn-RS" sz="2000" dirty="0" smtClean="0">
                <a:solidFill>
                  <a:schemeClr val="accent3"/>
                </a:solidFill>
              </a:rPr>
              <a:t>tj. </a:t>
            </a:r>
            <a:r>
              <a:rPr lang="sr-Latn-RS" sz="2000" dirty="0">
                <a:solidFill>
                  <a:schemeClr val="accent3"/>
                </a:solidFill>
              </a:rPr>
              <a:t>između stuba i zapisničkog </a:t>
            </a:r>
            <a:r>
              <a:rPr lang="sr-Latn-RS" sz="2000" dirty="0" smtClean="0">
                <a:solidFill>
                  <a:schemeClr val="accent3"/>
                </a:solidFill>
              </a:rPr>
              <a:t>stola,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 smtClean="0">
                <a:solidFill>
                  <a:schemeClr val="accent3"/>
                </a:solidFill>
              </a:rPr>
              <a:t>Pravovremen </a:t>
            </a:r>
            <a:r>
              <a:rPr lang="sr-Latn-RS" sz="2000" dirty="0">
                <a:solidFill>
                  <a:schemeClr val="accent3"/>
                </a:solidFill>
              </a:rPr>
              <a:t>signal za zamjenu od strane zapisničara je znak da je on/ona vidjela </a:t>
            </a:r>
            <a:r>
              <a:rPr lang="sr-Latn-RS" sz="2000" dirty="0" smtClean="0">
                <a:solidFill>
                  <a:schemeClr val="accent3"/>
                </a:solidFill>
              </a:rPr>
              <a:t>zahtjev </a:t>
            </a:r>
            <a:r>
              <a:rPr lang="sr-Latn-RS" sz="2000" dirty="0">
                <a:solidFill>
                  <a:schemeClr val="accent3"/>
                </a:solidFill>
              </a:rPr>
              <a:t>za </a:t>
            </a:r>
            <a:r>
              <a:rPr lang="sr-Latn-RS" sz="2000" dirty="0" smtClean="0">
                <a:solidFill>
                  <a:schemeClr val="accent3"/>
                </a:solidFill>
              </a:rPr>
              <a:t>zamjenu igrača </a:t>
            </a:r>
            <a:r>
              <a:rPr lang="sr-Latn-RS" sz="2000" dirty="0">
                <a:solidFill>
                  <a:schemeClr val="accent3"/>
                </a:solidFill>
              </a:rPr>
              <a:t>( ulazak igrača u zonu za zamjenu ) tako da pogled drugog sudije treba da bude usmjeren na samu proceduru zamjene (igrače) i tek nakon što se oni zamijene, drugi sudija upućuje pogled prema </a:t>
            </a:r>
            <a:r>
              <a:rPr lang="sr-Latn-RS" sz="2000" dirty="0" smtClean="0">
                <a:solidFill>
                  <a:schemeClr val="accent3"/>
                </a:solidFill>
              </a:rPr>
              <a:t>zapiničaru,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Ako drugi sudija vidi da zapisničar ne reaguje na adekvatan </a:t>
            </a:r>
            <a:r>
              <a:rPr lang="sr-Latn-RS" sz="2000" dirty="0" smtClean="0">
                <a:solidFill>
                  <a:schemeClr val="accent3"/>
                </a:solidFill>
              </a:rPr>
              <a:t>zahtjev </a:t>
            </a:r>
            <a:r>
              <a:rPr lang="sr-Latn-RS" sz="2000" dirty="0">
                <a:solidFill>
                  <a:schemeClr val="accent3"/>
                </a:solidFill>
              </a:rPr>
              <a:t>za zamjenu on/ona je obavezan da zviždukom dozvoli ovakvu </a:t>
            </a:r>
            <a:r>
              <a:rPr lang="sr-Latn-RS" sz="2000" dirty="0" smtClean="0">
                <a:solidFill>
                  <a:schemeClr val="accent3"/>
                </a:solidFill>
              </a:rPr>
              <a:t>zamjenu,</a:t>
            </a:r>
            <a:endParaRPr lang="en-US" sz="2000" dirty="0">
              <a:solidFill>
                <a:schemeClr val="accent3"/>
              </a:solidFill>
            </a:endParaRPr>
          </a:p>
          <a:p>
            <a:pPr lvl="0"/>
            <a:r>
              <a:rPr lang="sr-Latn-RS" sz="2000" dirty="0">
                <a:solidFill>
                  <a:schemeClr val="accent3"/>
                </a:solidFill>
              </a:rPr>
              <a:t>Voditi računa o </a:t>
            </a:r>
            <a:r>
              <a:rPr lang="sr-Latn-RS" sz="2000" dirty="0" smtClean="0">
                <a:solidFill>
                  <a:schemeClr val="accent3"/>
                </a:solidFill>
              </a:rPr>
              <a:t>zahtjevu </a:t>
            </a:r>
            <a:r>
              <a:rPr lang="sr-Latn-RS" sz="2000" dirty="0">
                <a:solidFill>
                  <a:schemeClr val="accent3"/>
                </a:solidFill>
              </a:rPr>
              <a:t>za zamjenu više igrača ( par po par </a:t>
            </a:r>
            <a:r>
              <a:rPr lang="sr-Latn-RS" sz="2000" dirty="0" smtClean="0">
                <a:solidFill>
                  <a:schemeClr val="accent3"/>
                </a:solidFill>
              </a:rPr>
              <a:t>).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elena\Desktop\Seminar KKiUS\tokom zamj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" y="1420943"/>
            <a:ext cx="8928992" cy="57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836</Words>
  <Application>Microsoft Office PowerPoint</Application>
  <PresentationFormat>Custom</PresentationFormat>
  <Paragraphs>109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Leere Präsentation</vt:lpstr>
      <vt:lpstr>Seminar za službena lica UOS OSRS   Kozara, 24-26.08. 2018</vt:lpstr>
      <vt:lpstr>PRIJE UTAKMICE</vt:lpstr>
      <vt:lpstr>p</vt:lpstr>
      <vt:lpstr>•    Drugi sudija takođe prije utakmice uzima lopte za igru i provjerava da li sve        imaju identične karakteristike (boju, obim, težinu i pritisak),  •    Nakon izvršene provjere, drugi sudija je odgovoran za njih tokom trajanja      cijele utakmice i pomaže da se one prikupe i predaju osobi zaduženoj za      organizaciju utakmice nakon završetka iste •    Drugi sudija i zapisničar moraju provjeriti listiće sa postavama prije nego što       ih zapisničar upiše u zapisnik. Igrači koji su upisani u listiće sa postavom      MORAJU odgovarati igračima koji su upisani u zapisnik. Ako to nije slučaj,      takav listić mora biti ispravljen, odnosno drugi sudija MORA tražiti ispravan      listić sa postavom igrača od trenera ekipe, •   Drugi sudija mora provjeriti da li rezervni igrači sjede na svojim klupama ili su       u zoni za zagrijavanje. Igrači u zoni za zagrijavanje ne mogu koristiti lopte za      vrijeme utakmice.           .       </vt:lpstr>
      <vt:lpstr>ZA VRIJEME PROTOKOLA </vt:lpstr>
      <vt:lpstr>ZA VRIJEME UTAKMICE</vt:lpstr>
      <vt:lpstr>PowerPoint Presentation</vt:lpstr>
      <vt:lpstr>TOKOM PROCEDURE ZAMJENE</vt:lpstr>
      <vt:lpstr>PowerPoint Presentation</vt:lpstr>
      <vt:lpstr>U SLUČAJU POVREDE IGRAČA</vt:lpstr>
      <vt:lpstr>PowerPoint Presentation</vt:lpstr>
      <vt:lpstr>TOKOM AKCIJA NA MREŽI</vt:lpstr>
      <vt:lpstr>PowerPoint Presentation</vt:lpstr>
      <vt:lpstr>SITUACIJE PRILIKOM ZAMJENE</vt:lpstr>
      <vt:lpstr>ZA VRIJEME TAJM AUTA</vt:lpstr>
      <vt:lpstr>VAŽNO!</vt:lpstr>
      <vt:lpstr>NEOSNOVAN ZAHTJEV</vt:lpstr>
      <vt:lpstr>SARADNJA SA OSTALIM ČLANOVIMA SUDIJSKOG KOLEGIJUMA</vt:lpstr>
      <vt:lpstr>OBRATITI PAŽNJU NA DETALJE</vt:lpstr>
      <vt:lpstr>NA KRAJU UTAKMICE</vt:lpstr>
      <vt:lpstr>HVALA NA PAŽNJI!</vt:lpstr>
    </vt:vector>
  </TitlesOfParts>
  <Company>achtung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Heer</dc:creator>
  <cp:lastModifiedBy>Jelena</cp:lastModifiedBy>
  <cp:revision>100</cp:revision>
  <cp:lastPrinted>2010-10-14T14:37:41Z</cp:lastPrinted>
  <dcterms:created xsi:type="dcterms:W3CDTF">2010-10-14T14:12:17Z</dcterms:created>
  <dcterms:modified xsi:type="dcterms:W3CDTF">2018-07-18T17:58:29Z</dcterms:modified>
</cp:coreProperties>
</file>