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81" r:id="rId7"/>
    <p:sldId id="269" r:id="rId8"/>
    <p:sldId id="262" r:id="rId9"/>
    <p:sldId id="263" r:id="rId10"/>
    <p:sldId id="264" r:id="rId11"/>
    <p:sldId id="267" r:id="rId12"/>
    <p:sldId id="277" r:id="rId13"/>
    <p:sldId id="270" r:id="rId14"/>
    <p:sldId id="272" r:id="rId15"/>
    <p:sldId id="271" r:id="rId16"/>
    <p:sldId id="279" r:id="rId17"/>
    <p:sldId id="280" r:id="rId18"/>
    <p:sldId id="282" r:id="rId19"/>
    <p:sldId id="276" r:id="rId20"/>
  </p:sldIdLst>
  <p:sldSz cx="9144000" cy="6858000" type="screen4x3"/>
  <p:notesSz cx="6877050" cy="96567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9933"/>
    <a:srgbClr val="FF5050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83333" autoAdjust="0"/>
  </p:normalViewPr>
  <p:slideViewPr>
    <p:cSldViewPr>
      <p:cViewPr varScale="1">
        <p:scale>
          <a:sx n="57" d="100"/>
          <a:sy n="57" d="100"/>
        </p:scale>
        <p:origin x="-1536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1325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4138" y="0"/>
            <a:ext cx="2981325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FBE30F39-CF5C-4308-8131-09EDBB05A1C2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3938" y="723900"/>
            <a:ext cx="4829175" cy="3622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388" y="4586288"/>
            <a:ext cx="5502275" cy="4346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72575"/>
            <a:ext cx="2981325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4138" y="9172575"/>
            <a:ext cx="2981325" cy="4826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6B6B457-4ED3-4373-9791-84264789A0B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1224BFD-3408-4379-8878-0C0DCE584639}" type="slidenum">
              <a:rPr lang="en-US" altLang="en-US" smtClean="0"/>
              <a:pPr/>
              <a:t>1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4A3E191-7B13-489A-88A8-2ACB78BD6759}" type="slidenum">
              <a:rPr lang="en-US" altLang="en-US" smtClean="0"/>
              <a:pPr/>
              <a:t>2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buFont typeface="Wingdings" pitchFamily="2" charset="2"/>
              <a:buChar char="§"/>
            </a:pPr>
            <a:r>
              <a:rPr lang="sr-Latn-BA" smtClean="0">
                <a:latin typeface="Arial" charset="0"/>
                <a:ea typeface="ＭＳ Ｐゴシック" pitchFamily="34" charset="-128"/>
              </a:rPr>
              <a:t>kontroliše i sprovodi tok utakmice u skladu sa pravilima igre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dirty="0" smtClean="0">
                <a:latin typeface="Arial" charset="0"/>
                <a:ea typeface="ＭＳ Ｐゴシック" pitchFamily="34" charset="-128"/>
              </a:rPr>
              <a:t>pokazuje suverenitet, autoritet i kredibilitet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dirty="0" smtClean="0">
                <a:latin typeface="Arial" charset="0"/>
                <a:ea typeface="ＭＳ Ｐゴシック" pitchFamily="34" charset="-128"/>
              </a:rPr>
              <a:t>balansira između konfliktnih interesa ekipa na pošten (pravedan) način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dirty="0" smtClean="0">
                <a:latin typeface="Arial" charset="0"/>
                <a:ea typeface="ＭＳ Ｐゴシック" pitchFamily="34" charset="-128"/>
              </a:rPr>
              <a:t>da bude što manje  primjetan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dirty="0" smtClean="0">
                <a:latin typeface="Arial" charset="0"/>
                <a:ea typeface="ＭＳ Ｐゴシック" pitchFamily="34" charset="-128"/>
              </a:rPr>
              <a:t>zasluži povjerenje i poštovanje......</a:t>
            </a:r>
            <a:endParaRPr lang="en-US" alt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266D3E-4245-43F0-9851-417C7398C903}" type="slidenum">
              <a:rPr lang="en-US" altLang="en-US" smtClean="0"/>
              <a:pPr/>
              <a:t>3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sr-Latn-BA" smtClean="0"/>
              <a:t>Posebno važan dio ličnog razvoja jeste razumevanje i realno viđenje sopstvenih sposobnosti za određeni zadatak. </a:t>
            </a:r>
          </a:p>
          <a:p>
            <a:endParaRPr lang="sr-Latn-BA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6D1DD5D-539D-4CFD-8920-95C206511C92}" type="slidenum">
              <a:rPr lang="en-US" altLang="en-US" smtClean="0"/>
              <a:pPr/>
              <a:t>10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044111B-FEA5-4964-ADA5-20A9A78385E7}" type="slidenum">
              <a:rPr lang="en-US" altLang="en-US" smtClean="0"/>
              <a:pPr/>
              <a:t>16</a:t>
            </a:fld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936C4-A1C9-49B7-8C0D-CCC6A90A2F5D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65CAD-4933-41A8-9D40-8EB3DD79F1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40963-359C-499D-8346-40A1C568DCBA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9A1DB-0DA7-4C4C-83AF-2396E5B57C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147483647 h 640"/>
              <a:gd name="T6" fmla="*/ 2147483647 w 2706"/>
              <a:gd name="T7" fmla="*/ 2147483647 h 640"/>
              <a:gd name="T8" fmla="*/ 2147483647 w 2706"/>
              <a:gd name="T9" fmla="*/ 2147483647 h 640"/>
              <a:gd name="T10" fmla="*/ 2147483647 w 2706"/>
              <a:gd name="T11" fmla="*/ 2147483647 h 640"/>
              <a:gd name="T12" fmla="*/ 2147483647 w 2706"/>
              <a:gd name="T13" fmla="*/ 2147483647 h 640"/>
              <a:gd name="T14" fmla="*/ 2147483647 w 2706"/>
              <a:gd name="T15" fmla="*/ 2147483647 h 640"/>
              <a:gd name="T16" fmla="*/ 2147483647 w 2706"/>
              <a:gd name="T17" fmla="*/ 2147483647 h 640"/>
              <a:gd name="T18" fmla="*/ 2147483647 w 2706"/>
              <a:gd name="T19" fmla="*/ 2147483647 h 640"/>
              <a:gd name="T20" fmla="*/ 2147483647 w 2706"/>
              <a:gd name="T21" fmla="*/ 2147483647 h 640"/>
              <a:gd name="T22" fmla="*/ 2147483647 w 2706"/>
              <a:gd name="T23" fmla="*/ 2147483647 h 640"/>
              <a:gd name="T24" fmla="*/ 2147483647 w 2706"/>
              <a:gd name="T25" fmla="*/ 2147483647 h 640"/>
              <a:gd name="T26" fmla="*/ 2147483647 w 2706"/>
              <a:gd name="T27" fmla="*/ 2147483647 h 640"/>
              <a:gd name="T28" fmla="*/ 2147483647 w 2706"/>
              <a:gd name="T29" fmla="*/ 2147483647 h 640"/>
              <a:gd name="T30" fmla="*/ 2147483647 w 2706"/>
              <a:gd name="T31" fmla="*/ 2147483647 h 640"/>
              <a:gd name="T32" fmla="*/ 2147483647 w 2706"/>
              <a:gd name="T33" fmla="*/ 2147483647 h 640"/>
              <a:gd name="T34" fmla="*/ 2147483647 w 2706"/>
              <a:gd name="T35" fmla="*/ 2147483647 h 640"/>
              <a:gd name="T36" fmla="*/ 0 w 2706"/>
              <a:gd name="T37" fmla="*/ 2147483647 h 640"/>
              <a:gd name="T38" fmla="*/ 0 w 2706"/>
              <a:gd name="T39" fmla="*/ 2147483647 h 640"/>
              <a:gd name="T40" fmla="*/ 2147483647 w 2706"/>
              <a:gd name="T41" fmla="*/ 2147483647 h 640"/>
              <a:gd name="T42" fmla="*/ 2147483647 w 2706"/>
              <a:gd name="T43" fmla="*/ 2147483647 h 640"/>
              <a:gd name="T44" fmla="*/ 2147483647 w 2706"/>
              <a:gd name="T45" fmla="*/ 2147483647 h 640"/>
              <a:gd name="T46" fmla="*/ 2147483647 w 2706"/>
              <a:gd name="T47" fmla="*/ 2147483647 h 640"/>
              <a:gd name="T48" fmla="*/ 2147483647 w 2706"/>
              <a:gd name="T49" fmla="*/ 2147483647 h 640"/>
              <a:gd name="T50" fmla="*/ 2147483647 w 2706"/>
              <a:gd name="T51" fmla="*/ 2147483647 h 640"/>
              <a:gd name="T52" fmla="*/ 2147483647 w 2706"/>
              <a:gd name="T53" fmla="*/ 2147483647 h 640"/>
              <a:gd name="T54" fmla="*/ 2147483647 w 2706"/>
              <a:gd name="T55" fmla="*/ 2147483647 h 640"/>
              <a:gd name="T56" fmla="*/ 2147483647 w 2706"/>
              <a:gd name="T57" fmla="*/ 2147483647 h 640"/>
              <a:gd name="T58" fmla="*/ 2147483647 w 2706"/>
              <a:gd name="T59" fmla="*/ 2147483647 h 640"/>
              <a:gd name="T60" fmla="*/ 2147483647 w 2706"/>
              <a:gd name="T61" fmla="*/ 2147483647 h 640"/>
              <a:gd name="T62" fmla="*/ 2147483647 w 2706"/>
              <a:gd name="T63" fmla="*/ 2147483647 h 640"/>
              <a:gd name="T64" fmla="*/ 2147483647 w 2706"/>
              <a:gd name="T65" fmla="*/ 2147483647 h 640"/>
              <a:gd name="T66" fmla="*/ 2147483647 w 2706"/>
              <a:gd name="T67" fmla="*/ 2147483647 h 640"/>
              <a:gd name="T68" fmla="*/ 2147483647 w 2706"/>
              <a:gd name="T69" fmla="*/ 2147483647 h 640"/>
              <a:gd name="T70" fmla="*/ 2147483647 w 2706"/>
              <a:gd name="T71" fmla="*/ 2147483647 h 640"/>
              <a:gd name="T72" fmla="*/ 2147483647 w 2706"/>
              <a:gd name="T73" fmla="*/ 2147483647 h 640"/>
              <a:gd name="T74" fmla="*/ 2147483647 w 2706"/>
              <a:gd name="T75" fmla="*/ 2147483647 h 640"/>
              <a:gd name="T76" fmla="*/ 2147483647 w 2706"/>
              <a:gd name="T77" fmla="*/ 2147483647 h 640"/>
              <a:gd name="T78" fmla="*/ 2147483647 w 2706"/>
              <a:gd name="T79" fmla="*/ 2147483647 h 640"/>
              <a:gd name="T80" fmla="*/ 2147483647 w 2706"/>
              <a:gd name="T81" fmla="*/ 2147483647 h 640"/>
              <a:gd name="T82" fmla="*/ 2147483647 w 2706"/>
              <a:gd name="T83" fmla="*/ 2147483647 h 640"/>
              <a:gd name="T84" fmla="*/ 2147483647 w 2706"/>
              <a:gd name="T85" fmla="*/ 2147483647 h 640"/>
              <a:gd name="T86" fmla="*/ 2147483647 w 2706"/>
              <a:gd name="T87" fmla="*/ 2147483647 h 640"/>
              <a:gd name="T88" fmla="*/ 2147483647 w 2706"/>
              <a:gd name="T89" fmla="*/ 2147483647 h 640"/>
              <a:gd name="T90" fmla="*/ 2147483647 w 2706"/>
              <a:gd name="T91" fmla="*/ 2147483647 h 640"/>
              <a:gd name="T92" fmla="*/ 2147483647 w 2706"/>
              <a:gd name="T93" fmla="*/ 2147483647 h 640"/>
              <a:gd name="T94" fmla="*/ 2147483647 w 2706"/>
              <a:gd name="T95" fmla="*/ 2147483647 h 640"/>
              <a:gd name="T96" fmla="*/ 2147483647 w 2706"/>
              <a:gd name="T97" fmla="*/ 2147483647 h 640"/>
              <a:gd name="T98" fmla="*/ 2147483647 w 2706"/>
              <a:gd name="T99" fmla="*/ 2147483647 h 640"/>
              <a:gd name="T100" fmla="*/ 2147483647 w 2706"/>
              <a:gd name="T101" fmla="*/ 2147483647 h 640"/>
              <a:gd name="T102" fmla="*/ 2147483647 w 2706"/>
              <a:gd name="T103" fmla="*/ 2147483647 h 640"/>
              <a:gd name="T104" fmla="*/ 2147483647 w 2706"/>
              <a:gd name="T105" fmla="*/ 2147483647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sr-Latn-BA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2147483647 h 762"/>
              <a:gd name="T2" fmla="*/ 2147483647 w 5216"/>
              <a:gd name="T3" fmla="*/ 2147483647 h 762"/>
              <a:gd name="T4" fmla="*/ 2147483647 w 5216"/>
              <a:gd name="T5" fmla="*/ 2147483647 h 762"/>
              <a:gd name="T6" fmla="*/ 2147483647 w 5216"/>
              <a:gd name="T7" fmla="*/ 2147483647 h 762"/>
              <a:gd name="T8" fmla="*/ 2147483647 w 5216"/>
              <a:gd name="T9" fmla="*/ 2147483647 h 762"/>
              <a:gd name="T10" fmla="*/ 2147483647 w 5216"/>
              <a:gd name="T11" fmla="*/ 2147483647 h 762"/>
              <a:gd name="T12" fmla="*/ 2147483647 w 5216"/>
              <a:gd name="T13" fmla="*/ 2147483647 h 762"/>
              <a:gd name="T14" fmla="*/ 2147483647 w 5216"/>
              <a:gd name="T15" fmla="*/ 2147483647 h 762"/>
              <a:gd name="T16" fmla="*/ 2147483647 w 5216"/>
              <a:gd name="T17" fmla="*/ 2147483647 h 762"/>
              <a:gd name="T18" fmla="*/ 2147483647 w 5216"/>
              <a:gd name="T19" fmla="*/ 2147483647 h 762"/>
              <a:gd name="T20" fmla="*/ 2147483647 w 5216"/>
              <a:gd name="T21" fmla="*/ 2147483647 h 762"/>
              <a:gd name="T22" fmla="*/ 2147483647 w 5216"/>
              <a:gd name="T23" fmla="*/ 2147483647 h 762"/>
              <a:gd name="T24" fmla="*/ 2147483647 w 5216"/>
              <a:gd name="T25" fmla="*/ 2147483647 h 762"/>
              <a:gd name="T26" fmla="*/ 2147483647 w 5216"/>
              <a:gd name="T27" fmla="*/ 0 h 762"/>
              <a:gd name="T28" fmla="*/ 2147483647 w 5216"/>
              <a:gd name="T29" fmla="*/ 2147483647 h 762"/>
              <a:gd name="T30" fmla="*/ 2147483647 w 5216"/>
              <a:gd name="T31" fmla="*/ 2147483647 h 762"/>
              <a:gd name="T32" fmla="*/ 0 w 5216"/>
              <a:gd name="T33" fmla="*/ 2147483647 h 762"/>
              <a:gd name="T34" fmla="*/ 2147483647 w 5216"/>
              <a:gd name="T35" fmla="*/ 2147483647 h 762"/>
              <a:gd name="T36" fmla="*/ 2147483647 w 5216"/>
              <a:gd name="T37" fmla="*/ 2147483647 h 762"/>
              <a:gd name="T38" fmla="*/ 2147483647 w 5216"/>
              <a:gd name="T39" fmla="*/ 2147483647 h 762"/>
              <a:gd name="T40" fmla="*/ 2147483647 w 5216"/>
              <a:gd name="T41" fmla="*/ 2147483647 h 762"/>
              <a:gd name="T42" fmla="*/ 2147483647 w 5216"/>
              <a:gd name="T43" fmla="*/ 2147483647 h 762"/>
              <a:gd name="T44" fmla="*/ 2147483647 w 5216"/>
              <a:gd name="T45" fmla="*/ 2147483647 h 762"/>
              <a:gd name="T46" fmla="*/ 2147483647 w 5216"/>
              <a:gd name="T47" fmla="*/ 2147483647 h 762"/>
              <a:gd name="T48" fmla="*/ 2147483647 w 5216"/>
              <a:gd name="T49" fmla="*/ 2147483647 h 762"/>
              <a:gd name="T50" fmla="*/ 2147483647 w 5216"/>
              <a:gd name="T51" fmla="*/ 2147483647 h 762"/>
              <a:gd name="T52" fmla="*/ 2147483647 w 5216"/>
              <a:gd name="T53" fmla="*/ 2147483647 h 762"/>
              <a:gd name="T54" fmla="*/ 2147483647 w 5216"/>
              <a:gd name="T55" fmla="*/ 2147483647 h 762"/>
              <a:gd name="T56" fmla="*/ 2147483647 w 5216"/>
              <a:gd name="T57" fmla="*/ 2147483647 h 762"/>
              <a:gd name="T58" fmla="*/ 2147483647 w 5216"/>
              <a:gd name="T59" fmla="*/ 2147483647 h 762"/>
              <a:gd name="T60" fmla="*/ 2147483647 w 5216"/>
              <a:gd name="T61" fmla="*/ 2147483647 h 762"/>
              <a:gd name="T62" fmla="*/ 2147483647 w 5216"/>
              <a:gd name="T63" fmla="*/ 2147483647 h 762"/>
              <a:gd name="T64" fmla="*/ 2147483647 w 5216"/>
              <a:gd name="T65" fmla="*/ 2147483647 h 762"/>
              <a:gd name="T66" fmla="*/ 2147483647 w 5216"/>
              <a:gd name="T67" fmla="*/ 2147483647 h 762"/>
              <a:gd name="T68" fmla="*/ 2147483647 w 5216"/>
              <a:gd name="T69" fmla="*/ 2147483647 h 762"/>
              <a:gd name="T70" fmla="*/ 2147483647 w 5216"/>
              <a:gd name="T71" fmla="*/ 2147483647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sr-Latn-BA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7 h 694"/>
              <a:gd name="T2" fmla="*/ 0 w 5144"/>
              <a:gd name="T3" fmla="*/ 2147483647 h 694"/>
              <a:gd name="T4" fmla="*/ 2147483647 w 5144"/>
              <a:gd name="T5" fmla="*/ 2147483647 h 694"/>
              <a:gd name="T6" fmla="*/ 2147483647 w 5144"/>
              <a:gd name="T7" fmla="*/ 2147483647 h 694"/>
              <a:gd name="T8" fmla="*/ 2147483647 w 5144"/>
              <a:gd name="T9" fmla="*/ 2147483647 h 694"/>
              <a:gd name="T10" fmla="*/ 2147483647 w 5144"/>
              <a:gd name="T11" fmla="*/ 2147483647 h 694"/>
              <a:gd name="T12" fmla="*/ 2147483647 w 5144"/>
              <a:gd name="T13" fmla="*/ 2147483647 h 694"/>
              <a:gd name="T14" fmla="*/ 2147483647 w 5144"/>
              <a:gd name="T15" fmla="*/ 2147483647 h 694"/>
              <a:gd name="T16" fmla="*/ 2147483647 w 5144"/>
              <a:gd name="T17" fmla="*/ 2147483647 h 694"/>
              <a:gd name="T18" fmla="*/ 2147483647 w 5144"/>
              <a:gd name="T19" fmla="*/ 2147483647 h 694"/>
              <a:gd name="T20" fmla="*/ 2147483647 w 5144"/>
              <a:gd name="T21" fmla="*/ 2147483647 h 694"/>
              <a:gd name="T22" fmla="*/ 2147483647 w 5144"/>
              <a:gd name="T23" fmla="*/ 2147483647 h 694"/>
              <a:gd name="T24" fmla="*/ 2147483647 w 5144"/>
              <a:gd name="T25" fmla="*/ 0 h 694"/>
              <a:gd name="T26" fmla="*/ 2147483647 w 5144"/>
              <a:gd name="T27" fmla="*/ 2147483647 h 694"/>
              <a:gd name="T28" fmla="*/ 2147483647 w 5144"/>
              <a:gd name="T29" fmla="*/ 2147483647 h 694"/>
              <a:gd name="T30" fmla="*/ 2147483647 w 5144"/>
              <a:gd name="T31" fmla="*/ 2147483647 h 694"/>
              <a:gd name="T32" fmla="*/ 2147483647 w 5144"/>
              <a:gd name="T33" fmla="*/ 2147483647 h 694"/>
              <a:gd name="T34" fmla="*/ 2147483647 w 5144"/>
              <a:gd name="T35" fmla="*/ 2147483647 h 694"/>
              <a:gd name="T36" fmla="*/ 2147483647 w 5144"/>
              <a:gd name="T37" fmla="*/ 2147483647 h 694"/>
              <a:gd name="T38" fmla="*/ 2147483647 w 5144"/>
              <a:gd name="T39" fmla="*/ 2147483647 h 694"/>
              <a:gd name="T40" fmla="*/ 2147483647 w 5144"/>
              <a:gd name="T41" fmla="*/ 2147483647 h 694"/>
              <a:gd name="T42" fmla="*/ 2147483647 w 5144"/>
              <a:gd name="T43" fmla="*/ 2147483647 h 694"/>
              <a:gd name="T44" fmla="*/ 2147483647 w 5144"/>
              <a:gd name="T45" fmla="*/ 2147483647 h 694"/>
              <a:gd name="T46" fmla="*/ 2147483647 w 5144"/>
              <a:gd name="T47" fmla="*/ 2147483647 h 694"/>
              <a:gd name="T48" fmla="*/ 2147483647 w 5144"/>
              <a:gd name="T49" fmla="*/ 2147483647 h 694"/>
              <a:gd name="T50" fmla="*/ 2147483647 w 5144"/>
              <a:gd name="T51" fmla="*/ 2147483647 h 694"/>
              <a:gd name="T52" fmla="*/ 2147483647 w 5144"/>
              <a:gd name="T53" fmla="*/ 2147483647 h 694"/>
              <a:gd name="T54" fmla="*/ 2147483647 w 5144"/>
              <a:gd name="T55" fmla="*/ 2147483647 h 694"/>
              <a:gd name="T56" fmla="*/ 2147483647 w 5144"/>
              <a:gd name="T57" fmla="*/ 2147483647 h 694"/>
              <a:gd name="T58" fmla="*/ 2147483647 w 5144"/>
              <a:gd name="T59" fmla="*/ 2147483647 h 694"/>
              <a:gd name="T60" fmla="*/ 2147483647 w 5144"/>
              <a:gd name="T61" fmla="*/ 2147483647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sr-Latn-BA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7 h 584"/>
              <a:gd name="T2" fmla="*/ 0 w 3112"/>
              <a:gd name="T3" fmla="*/ 2147483647 h 584"/>
              <a:gd name="T4" fmla="*/ 2147483647 w 3112"/>
              <a:gd name="T5" fmla="*/ 2147483647 h 584"/>
              <a:gd name="T6" fmla="*/ 2147483647 w 3112"/>
              <a:gd name="T7" fmla="*/ 2147483647 h 584"/>
              <a:gd name="T8" fmla="*/ 2147483647 w 3112"/>
              <a:gd name="T9" fmla="*/ 2147483647 h 584"/>
              <a:gd name="T10" fmla="*/ 2147483647 w 3112"/>
              <a:gd name="T11" fmla="*/ 2147483647 h 584"/>
              <a:gd name="T12" fmla="*/ 2147483647 w 3112"/>
              <a:gd name="T13" fmla="*/ 2147483647 h 584"/>
              <a:gd name="T14" fmla="*/ 2147483647 w 3112"/>
              <a:gd name="T15" fmla="*/ 2147483647 h 584"/>
              <a:gd name="T16" fmla="*/ 2147483647 w 3112"/>
              <a:gd name="T17" fmla="*/ 2147483647 h 584"/>
              <a:gd name="T18" fmla="*/ 2147483647 w 3112"/>
              <a:gd name="T19" fmla="*/ 2147483647 h 584"/>
              <a:gd name="T20" fmla="*/ 2147483647 w 3112"/>
              <a:gd name="T21" fmla="*/ 2147483647 h 584"/>
              <a:gd name="T22" fmla="*/ 2147483647 w 3112"/>
              <a:gd name="T23" fmla="*/ 2147483647 h 584"/>
              <a:gd name="T24" fmla="*/ 2147483647 w 3112"/>
              <a:gd name="T25" fmla="*/ 2147483647 h 584"/>
              <a:gd name="T26" fmla="*/ 2147483647 w 3112"/>
              <a:gd name="T27" fmla="*/ 2147483647 h 584"/>
              <a:gd name="T28" fmla="*/ 2147483647 w 3112"/>
              <a:gd name="T29" fmla="*/ 2147483647 h 584"/>
              <a:gd name="T30" fmla="*/ 2147483647 w 3112"/>
              <a:gd name="T31" fmla="*/ 2147483647 h 584"/>
              <a:gd name="T32" fmla="*/ 2147483647 w 3112"/>
              <a:gd name="T33" fmla="*/ 2147483647 h 584"/>
              <a:gd name="T34" fmla="*/ 2147483647 w 3112"/>
              <a:gd name="T35" fmla="*/ 2147483647 h 584"/>
              <a:gd name="T36" fmla="*/ 2147483647 w 3112"/>
              <a:gd name="T37" fmla="*/ 2147483647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sr-Latn-BA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2147483647 h 1192"/>
              <a:gd name="T2" fmla="*/ 2147483647 w 8196"/>
              <a:gd name="T3" fmla="*/ 2147483647 h 1192"/>
              <a:gd name="T4" fmla="*/ 2147483647 w 8196"/>
              <a:gd name="T5" fmla="*/ 2147483647 h 1192"/>
              <a:gd name="T6" fmla="*/ 2147483647 w 8196"/>
              <a:gd name="T7" fmla="*/ 2147483647 h 1192"/>
              <a:gd name="T8" fmla="*/ 2147483647 w 8196"/>
              <a:gd name="T9" fmla="*/ 2147483647 h 1192"/>
              <a:gd name="T10" fmla="*/ 2147483647 w 8196"/>
              <a:gd name="T11" fmla="*/ 2147483647 h 1192"/>
              <a:gd name="T12" fmla="*/ 2147483647 w 8196"/>
              <a:gd name="T13" fmla="*/ 2147483647 h 1192"/>
              <a:gd name="T14" fmla="*/ 2147483647 w 8196"/>
              <a:gd name="T15" fmla="*/ 2147483647 h 1192"/>
              <a:gd name="T16" fmla="*/ 2147483647 w 8196"/>
              <a:gd name="T17" fmla="*/ 2147483647 h 1192"/>
              <a:gd name="T18" fmla="*/ 2147483647 w 8196"/>
              <a:gd name="T19" fmla="*/ 2147483647 h 1192"/>
              <a:gd name="T20" fmla="*/ 2147483647 w 8196"/>
              <a:gd name="T21" fmla="*/ 2147483647 h 1192"/>
              <a:gd name="T22" fmla="*/ 2147483647 w 8196"/>
              <a:gd name="T23" fmla="*/ 2147483647 h 1192"/>
              <a:gd name="T24" fmla="*/ 2147483647 w 8196"/>
              <a:gd name="T25" fmla="*/ 2147483647 h 1192"/>
              <a:gd name="T26" fmla="*/ 2147483647 w 8196"/>
              <a:gd name="T27" fmla="*/ 2147483647 h 1192"/>
              <a:gd name="T28" fmla="*/ 2147483647 w 8196"/>
              <a:gd name="T29" fmla="*/ 2147483647 h 1192"/>
              <a:gd name="T30" fmla="*/ 2147483647 w 8196"/>
              <a:gd name="T31" fmla="*/ 2147483647 h 1192"/>
              <a:gd name="T32" fmla="*/ 2147483647 w 8196"/>
              <a:gd name="T33" fmla="*/ 2147483647 h 1192"/>
              <a:gd name="T34" fmla="*/ 2147483647 w 8196"/>
              <a:gd name="T35" fmla="*/ 2147483647 h 1192"/>
              <a:gd name="T36" fmla="*/ 2147483647 w 8196"/>
              <a:gd name="T37" fmla="*/ 2147483647 h 1192"/>
              <a:gd name="T38" fmla="*/ 2147483647 w 8196"/>
              <a:gd name="T39" fmla="*/ 2147483647 h 1192"/>
              <a:gd name="T40" fmla="*/ 2147483647 w 8196"/>
              <a:gd name="T41" fmla="*/ 2147483647 h 1192"/>
              <a:gd name="T42" fmla="*/ 2147483647 w 8196"/>
              <a:gd name="T43" fmla="*/ 2147483647 h 1192"/>
              <a:gd name="T44" fmla="*/ 2147483647 w 8196"/>
              <a:gd name="T45" fmla="*/ 0 h 1192"/>
              <a:gd name="T46" fmla="*/ 2147483647 w 8196"/>
              <a:gd name="T47" fmla="*/ 2147483647 h 1192"/>
              <a:gd name="T48" fmla="*/ 2147483647 w 8196"/>
              <a:gd name="T49" fmla="*/ 2147483647 h 1192"/>
              <a:gd name="T50" fmla="*/ 2147483647 w 8196"/>
              <a:gd name="T51" fmla="*/ 2147483647 h 1192"/>
              <a:gd name="T52" fmla="*/ 2147483647 w 8196"/>
              <a:gd name="T53" fmla="*/ 2147483647 h 1192"/>
              <a:gd name="T54" fmla="*/ 2147483647 w 8196"/>
              <a:gd name="T55" fmla="*/ 2147483647 h 1192"/>
              <a:gd name="T56" fmla="*/ 2147483647 w 8196"/>
              <a:gd name="T57" fmla="*/ 2147483647 h 1192"/>
              <a:gd name="T58" fmla="*/ 2147483647 w 8196"/>
              <a:gd name="T59" fmla="*/ 2147483647 h 1192"/>
              <a:gd name="T60" fmla="*/ 2147483647 w 8196"/>
              <a:gd name="T61" fmla="*/ 2147483647 h 1192"/>
              <a:gd name="T62" fmla="*/ 0 w 8196"/>
              <a:gd name="T63" fmla="*/ 2147483647 h 1192"/>
              <a:gd name="T64" fmla="*/ 2147483647 w 8196"/>
              <a:gd name="T65" fmla="*/ 2147483647 h 1192"/>
              <a:gd name="T66" fmla="*/ 2147483647 w 8196"/>
              <a:gd name="T67" fmla="*/ 2147483647 h 1192"/>
              <a:gd name="T68" fmla="*/ 2147483647 w 8196"/>
              <a:gd name="T69" fmla="*/ 2147483647 h 1192"/>
              <a:gd name="T70" fmla="*/ 2147483647 w 8196"/>
              <a:gd name="T71" fmla="*/ 2147483647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sr-Latn-B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78B47-0E7C-4EE0-9777-091F407D3F66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78B90-0B18-443A-818B-D8D8A10EBE8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CEF66-DD9A-4576-B31E-6F8878B176DE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85AF6-5775-4121-9F45-6A74D5A24F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7BB4C-FE98-41EB-8805-E2AA8619DCF7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3815A-4491-4BA4-8DB9-89CDA2E292C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DA267-2878-4DA3-8E83-4C4F86C69DC7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8B0D1-AE86-4126-86FB-E2C1446822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 useBgFill="1">
          <p:nvSpPr>
            <p:cNvPr id="8" name="Freeform 25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96984-8E26-43C5-AFC3-0C6D9451F2A3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17DE7-BCF1-4D4D-9962-CE96C88FDB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 useBgFill="1">
          <p:nvSpPr>
            <p:cNvPr id="11" name="Freeform 25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E820D-15E3-4AC0-933F-F9039072E933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2B1FA-06D8-4FE5-B2EF-A0F78DC343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F76CE-F802-4C71-905F-E0B81825C745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DF5A6-7D48-4C32-B600-FCCBF0D425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E7D19-FB17-4841-929A-3482B6773EDB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AC4D4-5A68-4179-A10F-753EF3BB7F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 useBgFill="1">
          <p:nvSpPr>
            <p:cNvPr id="10" name="Freeform 25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290BA-17F9-4045-9DD2-3380B62A9DF0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3BDD1-0CC0-47D0-A599-D06CE355C3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sr-Latn-BA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00"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fld id="{726836B2-A742-40CA-9438-1707DC2D87DC}" type="datetimeFigureOut">
              <a:rPr lang="en-US"/>
              <a:pPr>
                <a:defRPr/>
              </a:pPr>
              <a:t>9/3/2019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000"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7B99F36-9594-412E-AB0F-B32DF3F6D90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2" r:id="rId2"/>
    <p:sldLayoutId id="2147484058" r:id="rId3"/>
    <p:sldLayoutId id="2147484053" r:id="rId4"/>
    <p:sldLayoutId id="2147484054" r:id="rId5"/>
    <p:sldLayoutId id="2147484055" r:id="rId6"/>
    <p:sldLayoutId id="2147484059" r:id="rId7"/>
    <p:sldLayoutId id="2147484060" r:id="rId8"/>
    <p:sldLayoutId id="2147484061" r:id="rId9"/>
    <p:sldLayoutId id="2147484056" r:id="rId10"/>
    <p:sldLayoutId id="2147484062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ubtitle 2"/>
          <p:cNvSpPr>
            <a:spLocks noGrp="1"/>
          </p:cNvSpPr>
          <p:nvPr>
            <p:ph type="subTitle" idx="1"/>
          </p:nvPr>
        </p:nvSpPr>
        <p:spPr>
          <a:xfrm>
            <a:off x="900113" y="2565400"/>
            <a:ext cx="7524750" cy="1473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SEMINAR SLUŽBENIH LICA</a:t>
            </a:r>
          </a:p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UOS OSRS</a:t>
            </a:r>
          </a:p>
          <a:p>
            <a:pPr eaLnBrk="1" hangingPunct="1">
              <a:defRPr/>
            </a:pPr>
            <a:endParaRPr lang="pl-PL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Banja Kulaši, 30.08-01.09.2019.</a:t>
            </a:r>
            <a:endParaRPr lang="en-US" sz="32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195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8201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2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199" name="Picture 1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ubtitle 2"/>
          <p:cNvSpPr>
            <a:spLocks noGrp="1"/>
          </p:cNvSpPr>
          <p:nvPr>
            <p:ph type="subTitle" idx="1"/>
          </p:nvPr>
        </p:nvSpPr>
        <p:spPr>
          <a:xfrm>
            <a:off x="900113" y="2565400"/>
            <a:ext cx="7524750" cy="1473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Psihološka priprema i mentalna sposobnost sudije</a:t>
            </a:r>
          </a:p>
          <a:p>
            <a:pPr eaLnBrk="1" hangingPunct="1">
              <a:defRPr/>
            </a:pPr>
            <a:endParaRPr lang="pl-PL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Banja Kulaši, 30.08-01.09.2019.</a:t>
            </a:r>
            <a:endParaRPr lang="en-US" sz="32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9219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9223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4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221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8"/>
          <p:cNvSpPr>
            <a:spLocks noGrp="1"/>
          </p:cNvSpPr>
          <p:nvPr>
            <p:ph sz="quarter" idx="13"/>
          </p:nvPr>
        </p:nvSpPr>
        <p:spPr>
          <a:xfrm>
            <a:off x="755650" y="2420938"/>
            <a:ext cx="3822700" cy="3446462"/>
          </a:xfrm>
        </p:spPr>
        <p:txBody>
          <a:bodyPr/>
          <a:lstStyle/>
          <a:p>
            <a:pPr eaLnBrk="1" hangingPunct="1">
              <a:buFont typeface="Symbol" pitchFamily="18" charset="2"/>
              <a:buNone/>
            </a:pPr>
            <a:endParaRPr lang="sr-Latn-BA" sz="140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 eaLnBrk="1" hangingPunct="1"/>
            <a:r>
              <a:rPr lang="sr-Latn-BA" sz="2000" smtClean="0"/>
              <a:t>Pred odbojkaškim sudijama su postavljeni mnogi zahtjevi i očekivanja.</a:t>
            </a:r>
          </a:p>
          <a:p>
            <a:pPr eaLnBrk="1" hangingPunct="1"/>
            <a:r>
              <a:rPr lang="sr-Latn-BA" sz="2000" smtClean="0"/>
              <a:t>Specifičnosti sporta</a:t>
            </a:r>
          </a:p>
          <a:p>
            <a:pPr eaLnBrk="1" hangingPunct="1"/>
            <a:r>
              <a:rPr lang="sr-Latn-BA" sz="2000" smtClean="0"/>
              <a:t>Brz razvoj savremene tehnologije....</a:t>
            </a:r>
          </a:p>
          <a:p>
            <a:pPr eaLnBrk="1" hangingPunct="1"/>
            <a:r>
              <a:rPr lang="sr-Latn-BA" sz="2000" smtClean="0"/>
              <a:t>Marfijev zakon!!! – poslednji poeni meča</a:t>
            </a:r>
          </a:p>
          <a:p>
            <a:pPr eaLnBrk="1" hangingPunct="1"/>
            <a:r>
              <a:rPr lang="sr-Latn-BA" sz="2000" smtClean="0"/>
              <a:t>To dovodi do potrebe za sudijama koji su jake i stabilne ličnosti.</a:t>
            </a:r>
          </a:p>
          <a:p>
            <a:pPr eaLnBrk="1" hangingPunct="1"/>
            <a:endParaRPr lang="sr-Latn-BA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 lvl="1" eaLnBrk="1" hangingPunct="1">
              <a:buFont typeface="Symbol" pitchFamily="18" charset="2"/>
              <a:buNone/>
            </a:pPr>
            <a:endParaRPr lang="sr-Latn-BA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716463" y="2349500"/>
            <a:ext cx="3821112" cy="3446463"/>
          </a:xfrm>
        </p:spPr>
        <p:txBody>
          <a:bodyPr/>
          <a:lstStyle/>
          <a:p>
            <a:pPr eaLnBrk="1" hangingPunct="1"/>
            <a:r>
              <a:rPr lang="sr-Latn-BA" sz="1600" smtClean="0"/>
              <a:t>Faktori koji utiču: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b="1" u="sng" smtClean="0"/>
              <a:t>Poznavanje pravila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>
                <a:solidFill>
                  <a:srgbClr val="FF0000"/>
                </a:solidFill>
              </a:rPr>
              <a:t>Iskustvo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Vještina upotrebe pravila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Rukovođenje igračima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Sposobnost da se ostane smiren pod pritiskom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Sposobnost donošenja odluka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Sposobnost samoevaluacije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Predanost – težnja ka dobro obavljenom poslu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sr-Latn-BA" sz="1600" smtClean="0"/>
              <a:t>Sposobnost da sarađuje sa i uči od kolega.</a:t>
            </a:r>
          </a:p>
        </p:txBody>
      </p:sp>
      <p:grpSp>
        <p:nvGrpSpPr>
          <p:cNvPr id="10244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0252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3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45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24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49" name="Picture 10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Patka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948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Ključ uspjeha u vrhunskom sportu</a:t>
            </a:r>
          </a:p>
        </p:txBody>
      </p:sp>
      <p:sp>
        <p:nvSpPr>
          <p:cNvPr id="11267" name="Content Placeholder 1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2697163"/>
          </a:xfrm>
        </p:spPr>
        <p:txBody>
          <a:bodyPr/>
          <a:lstStyle/>
          <a:p>
            <a:pPr eaLnBrk="1" hangingPunct="1">
              <a:buFont typeface="Symbol" pitchFamily="18" charset="2"/>
              <a:buNone/>
            </a:pPr>
            <a:r>
              <a:rPr lang="sr-Latn-BA" smtClean="0"/>
              <a:t>Vrhunski sportisti – savršena tehnika.... Razlika u psihološkoj spremi.......</a:t>
            </a:r>
          </a:p>
          <a:p>
            <a:pPr eaLnBrk="1" hangingPunct="1"/>
            <a:r>
              <a:rPr lang="sr-Latn-BA" smtClean="0"/>
              <a:t>U zadnje vreme sve više se poklanja pažnja tzv. PST programima (psychological skills training)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PST programi uključuju rad na mnogobrojnim poljima: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700" cy="2697163"/>
          </a:xfrm>
        </p:spPr>
        <p:txBody>
          <a:bodyPr/>
          <a:lstStyle/>
          <a:p>
            <a:pPr lvl="2">
              <a:buFont typeface="Wingdings" pitchFamily="2" charset="2"/>
              <a:buChar char="§"/>
            </a:pPr>
            <a:r>
              <a:rPr lang="sr-Latn-BA" smtClean="0"/>
              <a:t>Postavljanje ciljeva</a:t>
            </a:r>
          </a:p>
          <a:p>
            <a:pPr lvl="2">
              <a:buFont typeface="Wingdings" pitchFamily="2" charset="2"/>
              <a:buChar char="§"/>
            </a:pPr>
            <a:r>
              <a:rPr lang="sr-Latn-BA" smtClean="0"/>
              <a:t>Kontrola pažnje i fokusa</a:t>
            </a:r>
          </a:p>
          <a:p>
            <a:pPr lvl="2">
              <a:buFont typeface="Wingdings" pitchFamily="2" charset="2"/>
              <a:buChar char="§"/>
            </a:pPr>
            <a:r>
              <a:rPr lang="sr-Latn-BA" smtClean="0"/>
              <a:t>Stres menadžment / Kontrola napetosti (tjeskobe)</a:t>
            </a:r>
          </a:p>
          <a:p>
            <a:pPr lvl="2">
              <a:buFont typeface="Wingdings" pitchFamily="2" charset="2"/>
              <a:buChar char="§"/>
            </a:pPr>
            <a:r>
              <a:rPr lang="sr-Latn-BA" smtClean="0"/>
              <a:t>Mentalna vizualizacija</a:t>
            </a:r>
          </a:p>
          <a:p>
            <a:pPr lvl="2">
              <a:buFont typeface="Wingdings" pitchFamily="2" charset="2"/>
              <a:buChar char="§"/>
            </a:pPr>
            <a:r>
              <a:rPr lang="sr-Latn-BA" smtClean="0"/>
              <a:t>Samopouzdanje </a:t>
            </a:r>
          </a:p>
          <a:p>
            <a:pPr lvl="2">
              <a:buFont typeface="Wingdings" pitchFamily="2" charset="2"/>
              <a:buChar char="§"/>
            </a:pPr>
            <a:r>
              <a:rPr lang="sr-Latn-BA" smtClean="0"/>
              <a:t>Sposobnost snalaženja u neželjenim situacijama </a:t>
            </a:r>
          </a:p>
          <a:p>
            <a:endParaRPr lang="sr-Latn-BA" smtClean="0"/>
          </a:p>
        </p:txBody>
      </p:sp>
      <p:pic>
        <p:nvPicPr>
          <p:cNvPr id="11270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72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1277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8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273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1275" name="Picture 1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2708275"/>
            <a:ext cx="3821112" cy="639763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Postavljanje ciljeva</a:t>
            </a:r>
            <a:endParaRPr lang="sr-Latn-B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Akcija</a:t>
            </a:r>
            <a:endParaRPr lang="sr-Latn-B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11638" y="3429000"/>
            <a:ext cx="4752975" cy="2697163"/>
          </a:xfrm>
        </p:spPr>
        <p:txBody>
          <a:bodyPr/>
          <a:lstStyle/>
          <a:p>
            <a:pPr eaLnBrk="1" hangingPunct="1">
              <a:buFont typeface="Symbol" pitchFamily="18" charset="2"/>
              <a:buNone/>
            </a:pPr>
            <a:endParaRPr lang="sr-Latn-CS" sz="1600" b="1" i="1" smtClean="0"/>
          </a:p>
          <a:p>
            <a:pPr algn="ctr" eaLnBrk="1" hangingPunct="1">
              <a:buFont typeface="Symbol" pitchFamily="18" charset="2"/>
              <a:buNone/>
            </a:pPr>
            <a:r>
              <a:rPr lang="sr-Latn-CS" i="1" smtClean="0"/>
              <a:t>“A vision without action is just a dream,</a:t>
            </a:r>
          </a:p>
          <a:p>
            <a:pPr algn="ctr" eaLnBrk="1" hangingPunct="1">
              <a:buFont typeface="Symbol" pitchFamily="18" charset="2"/>
              <a:buNone/>
            </a:pPr>
            <a:r>
              <a:rPr lang="sr-Latn-CS" i="1" smtClean="0"/>
              <a:t>Action without vision passes the time,</a:t>
            </a:r>
          </a:p>
          <a:p>
            <a:pPr algn="ctr" eaLnBrk="1" hangingPunct="1">
              <a:buFont typeface="Symbol" pitchFamily="18" charset="2"/>
              <a:buNone/>
            </a:pPr>
            <a:r>
              <a:rPr lang="sr-Latn-CS" i="1" smtClean="0"/>
              <a:t>A vision with action can change the world.”</a:t>
            </a:r>
          </a:p>
          <a:p>
            <a:pPr algn="r" eaLnBrk="1" hangingPunct="1">
              <a:buFont typeface="Symbol" pitchFamily="18" charset="2"/>
              <a:buNone/>
            </a:pPr>
            <a:r>
              <a:rPr lang="sr-Latn-CS" i="1" smtClean="0"/>
              <a:t>Mandela</a:t>
            </a:r>
          </a:p>
          <a:p>
            <a:endParaRPr lang="sr-Latn-BA" b="1" i="1" smtClean="0"/>
          </a:p>
          <a:p>
            <a:endParaRPr lang="sr-Latn-BA" b="1" i="1" smtClean="0"/>
          </a:p>
        </p:txBody>
      </p:sp>
      <p:grpSp>
        <p:nvGrpSpPr>
          <p:cNvPr id="12293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2301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2" name="Picture 9" descr="Green Way Campaign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294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ontent Placeholder 13"/>
          <p:cNvSpPr>
            <a:spLocks noGrp="1"/>
          </p:cNvSpPr>
          <p:nvPr>
            <p:ph sz="half" idx="2"/>
          </p:nvPr>
        </p:nvSpPr>
        <p:spPr>
          <a:xfrm>
            <a:off x="395288" y="3284538"/>
            <a:ext cx="3819525" cy="2697162"/>
          </a:xfrm>
        </p:spPr>
        <p:txBody>
          <a:bodyPr/>
          <a:lstStyle/>
          <a:p>
            <a:pPr>
              <a:buFont typeface="Symbol" pitchFamily="18" charset="2"/>
              <a:buNone/>
            </a:pPr>
            <a:endParaRPr lang="bs-Latn-BA" smtClean="0"/>
          </a:p>
          <a:p>
            <a:pPr algn="ctr">
              <a:buFont typeface="Symbol" pitchFamily="18" charset="2"/>
              <a:buNone/>
            </a:pPr>
            <a:r>
              <a:rPr lang="bs-Latn-BA" smtClean="0"/>
              <a:t>	“</a:t>
            </a:r>
            <a:r>
              <a:rPr lang="bs-Latn-BA" i="1" smtClean="0"/>
              <a:t>Svakome mogu pomoći kako da u životu postigne sve što želi. Jedini je problem što ne mogu naći nikoga ko zna šta želi.”</a:t>
            </a:r>
          </a:p>
          <a:p>
            <a:pPr algn="r">
              <a:buFont typeface="Symbol" pitchFamily="18" charset="2"/>
              <a:buNone/>
            </a:pPr>
            <a:r>
              <a:rPr lang="bs-Latn-BA" i="1" smtClean="0"/>
              <a:t>Mark Twain</a:t>
            </a:r>
          </a:p>
          <a:p>
            <a:endParaRPr lang="sr-Latn-BA" smtClean="0"/>
          </a:p>
        </p:txBody>
      </p:sp>
      <p:sp>
        <p:nvSpPr>
          <p:cNvPr id="12297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2299" name="Picture 1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Symbol" pitchFamily="18" charset="2"/>
              <a:buNone/>
            </a:pPr>
            <a:endParaRPr lang="sr-Latn-BA" smtClean="0"/>
          </a:p>
          <a:p>
            <a:pPr algn="ctr">
              <a:buFont typeface="Symbol" pitchFamily="18" charset="2"/>
              <a:buNone/>
            </a:pPr>
            <a:r>
              <a:rPr lang="sr-Latn-BA" sz="8000" smtClean="0"/>
              <a:t>EGO!!!</a:t>
            </a:r>
          </a:p>
        </p:txBody>
      </p:sp>
      <p:sp>
        <p:nvSpPr>
          <p:cNvPr id="133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grpSp>
        <p:nvGrpSpPr>
          <p:cNvPr id="13316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3322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3" name="Picture 9" descr="Green Way Campaign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317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320" name="Picture 1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Kontrola pažnje i fokus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endParaRPr lang="sr-Latn-BA" dirty="0"/>
          </a:p>
        </p:txBody>
      </p:sp>
      <p:sp>
        <p:nvSpPr>
          <p:cNvPr id="14340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700" cy="2697163"/>
          </a:xfrm>
        </p:spPr>
        <p:txBody>
          <a:bodyPr/>
          <a:lstStyle/>
          <a:p>
            <a:r>
              <a:rPr lang="sr-Latn-BA" b="1" i="1" smtClean="0"/>
              <a:t>Positive self-talk </a:t>
            </a:r>
            <a:r>
              <a:rPr lang="sr-Latn-BA" smtClean="0"/>
              <a:t>(djeluje neobično na početku....)</a:t>
            </a:r>
            <a:endParaRPr lang="sr-Latn-BA" b="1" i="1" smtClean="0"/>
          </a:p>
          <a:p>
            <a:r>
              <a:rPr lang="sr-Latn-BA" b="1" i="1" smtClean="0"/>
              <a:t>Svjesno disanje</a:t>
            </a:r>
          </a:p>
          <a:p>
            <a:r>
              <a:rPr lang="sr-Latn-BA" b="1" i="1" smtClean="0"/>
              <a:t>Usmeren fokus </a:t>
            </a:r>
            <a:r>
              <a:rPr lang="sr-Latn-BA" smtClean="0"/>
              <a:t>(određene reči ili mogućnost koncentracije na određenu stvar i pored ometajućih faktora)</a:t>
            </a:r>
          </a:p>
          <a:p>
            <a:endParaRPr lang="sr-Latn-BA" b="1" i="1" smtClean="0"/>
          </a:p>
        </p:txBody>
      </p:sp>
      <p:sp>
        <p:nvSpPr>
          <p:cNvPr id="14341" name="Content Placeholder 7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3024188"/>
          </a:xfrm>
        </p:spPr>
        <p:txBody>
          <a:bodyPr/>
          <a:lstStyle/>
          <a:p>
            <a:r>
              <a:rPr lang="sr-Latn-BA" smtClean="0"/>
              <a:t>Nedostatak pažnje može napraviti razliku između uspeha i poraza.</a:t>
            </a:r>
          </a:p>
          <a:p>
            <a:r>
              <a:rPr lang="sr-Latn-BA" smtClean="0"/>
              <a:t>Vrhunski sportista prepoznaje šta se dešava u njegovoj “glavi”.... Vrhunski sudija takođe.</a:t>
            </a:r>
          </a:p>
          <a:p>
            <a:r>
              <a:rPr lang="sr-Latn-BA" smtClean="0"/>
              <a:t>Sposobnost koncentracije rešava mnoge nevolje....</a:t>
            </a:r>
          </a:p>
        </p:txBody>
      </p:sp>
      <p:grpSp>
        <p:nvGrpSpPr>
          <p:cNvPr id="14342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4349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50" name="Picture 9" descr="Green Way Campaign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343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4347" name="Picture 1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Stres menadžment / Kontrola napetosti</a:t>
            </a:r>
            <a:endParaRPr lang="sr-Latn-BA" dirty="0"/>
          </a:p>
        </p:txBody>
      </p:sp>
      <p:sp>
        <p:nvSpPr>
          <p:cNvPr id="15363" name="Content Placeholder 3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2697163"/>
          </a:xfrm>
        </p:spPr>
        <p:txBody>
          <a:bodyPr/>
          <a:lstStyle/>
          <a:p>
            <a:r>
              <a:rPr lang="sr-Latn-BA" smtClean="0"/>
              <a:t>Kontrola napetosti – utiče na sve ostale aspekte mentalnih sposobnosti.</a:t>
            </a:r>
          </a:p>
          <a:p>
            <a:r>
              <a:rPr lang="sr-Latn-BA" smtClean="0"/>
              <a:t>Istraživanja – veći nivo napetosti / lošija sposobnost obavljanja posla.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Aktivnosti za smanjenje napetosti:</a:t>
            </a:r>
          </a:p>
        </p:txBody>
      </p:sp>
      <p:sp>
        <p:nvSpPr>
          <p:cNvPr id="15365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700" cy="2697163"/>
          </a:xfrm>
        </p:spPr>
        <p:txBody>
          <a:bodyPr/>
          <a:lstStyle/>
          <a:p>
            <a:r>
              <a:rPr lang="sr-Latn-BA" smtClean="0"/>
              <a:t>Disanje uz pomoć dijafragme</a:t>
            </a:r>
          </a:p>
          <a:p>
            <a:r>
              <a:rPr lang="sr-Latn-BA" smtClean="0"/>
              <a:t>Progresivna relaksacija – opuštanje mišića i mišićnih grupa....</a:t>
            </a:r>
          </a:p>
        </p:txBody>
      </p:sp>
      <p:grpSp>
        <p:nvGrpSpPr>
          <p:cNvPr id="15366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5373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74" name="Picture 9" descr="Green Way Campaign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7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5371" name="Picture 1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Mentalna “slikovitost” i vizualizacija</a:t>
            </a:r>
          </a:p>
        </p:txBody>
      </p:sp>
      <p:sp>
        <p:nvSpPr>
          <p:cNvPr id="16387" name="Content Placeholder 3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2697163"/>
          </a:xfrm>
        </p:spPr>
        <p:txBody>
          <a:bodyPr/>
          <a:lstStyle/>
          <a:p>
            <a:endParaRPr lang="sr-Latn-BA" smtClean="0"/>
          </a:p>
          <a:p>
            <a:r>
              <a:rPr lang="sr-Latn-BA" smtClean="0"/>
              <a:t>Neobično, ali istinito!</a:t>
            </a:r>
          </a:p>
          <a:p>
            <a:r>
              <a:rPr lang="sr-Latn-BA" smtClean="0"/>
              <a:t>Sposobnost da se mentalno “vežba” neka radnja prije nego se zapravo desila. </a:t>
            </a:r>
          </a:p>
          <a:p>
            <a:endParaRPr lang="sr-Latn-BA" smtClean="0"/>
          </a:p>
        </p:txBody>
      </p:sp>
      <p:pic>
        <p:nvPicPr>
          <p:cNvPr id="12" name="Content Placeholder 11" descr="thinking-300x201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 rot="732254">
            <a:off x="4427984" y="2852936"/>
            <a:ext cx="4275071" cy="2864298"/>
          </a:xfrm>
          <a:effectLst>
            <a:softEdge rad="112500"/>
          </a:effectLst>
        </p:spPr>
      </p:pic>
      <p:grpSp>
        <p:nvGrpSpPr>
          <p:cNvPr id="16389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6396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7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6390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6394" name="Picture 1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Samopouzdanje i samodisciplina</a:t>
            </a:r>
            <a:endParaRPr lang="sr-Latn-BA" dirty="0"/>
          </a:p>
        </p:txBody>
      </p:sp>
      <p:sp>
        <p:nvSpPr>
          <p:cNvPr id="17411" name="Content Placeholder 3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2697163"/>
          </a:xfrm>
        </p:spPr>
        <p:txBody>
          <a:bodyPr/>
          <a:lstStyle/>
          <a:p>
            <a:r>
              <a:rPr lang="sr-Latn-BA" smtClean="0"/>
              <a:t>dva bitna tipa: disciplina u “treniranju” i bezuslovno vjerovanje u ono što je “utrenirano”.</a:t>
            </a:r>
          </a:p>
          <a:p>
            <a:r>
              <a:rPr lang="sr-Latn-BA" smtClean="0"/>
              <a:t>Može se činiti prejednostavno i opštepoznato, ali </a:t>
            </a:r>
            <a:r>
              <a:rPr lang="sr-Latn-BA" b="1" smtClean="0"/>
              <a:t>disciplina da se istrajno i uporno radi je ključna</a:t>
            </a:r>
            <a:r>
              <a:rPr lang="sr-Latn-BA" smtClean="0"/>
              <a:t>.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dirty="0" smtClean="0"/>
              <a:t>Sposobnost snalaženja u neželjenim situacijama</a:t>
            </a:r>
            <a:endParaRPr lang="sr-Latn-BA" dirty="0"/>
          </a:p>
        </p:txBody>
      </p:sp>
      <p:sp>
        <p:nvSpPr>
          <p:cNvPr id="17413" name="Content Placeholder 9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700" cy="2697163"/>
          </a:xfrm>
        </p:spPr>
        <p:txBody>
          <a:bodyPr/>
          <a:lstStyle/>
          <a:p>
            <a:r>
              <a:rPr lang="sr-Latn-BA" smtClean="0"/>
              <a:t>Precjenjivanje kao i podcjenjivanje samog sebe mogu uticati na rad.</a:t>
            </a:r>
          </a:p>
          <a:p>
            <a:r>
              <a:rPr lang="sr-Latn-BA" smtClean="0"/>
              <a:t>Šta čini jednu utakmicu uspešno odsuđenom..... Samo nekoliko situacija....</a:t>
            </a:r>
          </a:p>
          <a:p>
            <a:endParaRPr lang="sr-Latn-BA" smtClean="0"/>
          </a:p>
        </p:txBody>
      </p:sp>
      <p:grpSp>
        <p:nvGrpSpPr>
          <p:cNvPr id="17414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7421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22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15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 descr="Logo NF BIH"/>
          <p:cNvPicPr>
            <a:picLocks noChangeAspect="1" noChangeArrowheads="1"/>
          </p:cNvPicPr>
          <p:nvPr/>
        </p:nvPicPr>
        <p:blipFill>
          <a:blip r:embed="rId5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7419" name="Picture 1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b="1" dirty="0" smtClean="0"/>
              <a:t>Česti znaci stresa:</a:t>
            </a:r>
          </a:p>
        </p:txBody>
      </p:sp>
      <p:sp>
        <p:nvSpPr>
          <p:cNvPr id="18436" name="Content Placeholder 7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2697163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sr-Latn-BA" smtClean="0"/>
              <a:t>Kratko/plitko disanje</a:t>
            </a:r>
          </a:p>
          <a:p>
            <a:pPr>
              <a:buFont typeface="Arial" charset="0"/>
              <a:buChar char="•"/>
            </a:pPr>
            <a:r>
              <a:rPr lang="sr-Latn-BA" smtClean="0"/>
              <a:t>Napetost mišića</a:t>
            </a:r>
          </a:p>
          <a:p>
            <a:pPr>
              <a:buFont typeface="Arial" charset="0"/>
              <a:buChar char="•"/>
            </a:pPr>
            <a:r>
              <a:rPr lang="sr-Latn-BA" smtClean="0"/>
              <a:t>Stiskanje ruka/šaka</a:t>
            </a:r>
          </a:p>
          <a:p>
            <a:pPr>
              <a:buFont typeface="Arial" charset="0"/>
              <a:buChar char="•"/>
            </a:pPr>
            <a:r>
              <a:rPr lang="sr-Latn-BA" smtClean="0"/>
              <a:t>Iritantnost/bijes</a:t>
            </a:r>
          </a:p>
          <a:p>
            <a:pPr>
              <a:buFont typeface="Arial" charset="0"/>
              <a:buChar char="•"/>
            </a:pPr>
            <a:r>
              <a:rPr lang="sr-Latn-BA" smtClean="0"/>
              <a:t>Nervoza</a:t>
            </a:r>
          </a:p>
          <a:p>
            <a:pPr>
              <a:buFont typeface="Arial" charset="0"/>
              <a:buChar char="•"/>
            </a:pPr>
            <a:r>
              <a:rPr lang="sr-Latn-BA" smtClean="0"/>
              <a:t>Žurenje </a:t>
            </a:r>
          </a:p>
          <a:p>
            <a:pPr>
              <a:buFont typeface="Arial" charset="0"/>
              <a:buChar char="•"/>
            </a:pPr>
            <a:r>
              <a:rPr lang="sr-Latn-BA" smtClean="0"/>
              <a:t>Prebrzo donošenje odluka</a:t>
            </a:r>
          </a:p>
          <a:p>
            <a:pPr>
              <a:buFont typeface="Symbol" pitchFamily="18" charset="2"/>
              <a:buNone/>
            </a:pPr>
            <a:endParaRPr lang="sr-Latn-BA" smtClean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b="1" dirty="0" smtClean="0"/>
              <a:t>Strategije smanjenja stresa:</a:t>
            </a:r>
          </a:p>
        </p:txBody>
      </p:sp>
      <p:sp>
        <p:nvSpPr>
          <p:cNvPr id="18438" name="Content Placeholder 14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700" cy="2697163"/>
          </a:xfrm>
        </p:spPr>
        <p:txBody>
          <a:bodyPr/>
          <a:lstStyle/>
          <a:p>
            <a:pPr marL="457200" indent="-457200">
              <a:buFont typeface="Symbol" pitchFamily="18" charset="2"/>
              <a:buNone/>
              <a:defRPr/>
            </a:pPr>
            <a:r>
              <a:rPr lang="sr-Latn-BA" b="1" dirty="0" smtClean="0">
                <a:solidFill>
                  <a:srgbClr val="FF0000"/>
                </a:solidFill>
              </a:rPr>
              <a:t>1.</a:t>
            </a:r>
            <a:r>
              <a:rPr lang="sr-Latn-BA" dirty="0" smtClean="0"/>
              <a:t> FIZIČKA AKTIVNOST!!!</a:t>
            </a:r>
          </a:p>
          <a:p>
            <a:pPr marL="457200" indent="-457200">
              <a:buFont typeface="Symbol" pitchFamily="18" charset="2"/>
              <a:buNone/>
              <a:defRPr/>
            </a:pPr>
            <a:r>
              <a:rPr lang="sr-Latn-BA" dirty="0" smtClean="0"/>
              <a:t>4. Mudro koristiti mentalnu snagu</a:t>
            </a:r>
          </a:p>
          <a:p>
            <a:pPr marL="457200" indent="-457200">
              <a:buFont typeface="Symbol" pitchFamily="18" charset="2"/>
              <a:buNone/>
              <a:defRPr/>
            </a:pPr>
            <a:r>
              <a:rPr lang="sr-Latn-BA" dirty="0" smtClean="0"/>
              <a:t>5. Napraviti mali “bijeg”</a:t>
            </a:r>
          </a:p>
          <a:p>
            <a:pPr marL="457200" indent="-457200">
              <a:buFont typeface="Symbol" pitchFamily="18" charset="2"/>
              <a:buNone/>
              <a:defRPr/>
            </a:pPr>
            <a:r>
              <a:rPr lang="sr-Latn-BA" dirty="0" smtClean="0"/>
              <a:t>6. Postavljati prava pitanja – “Šta je pravi uzročnik stresa?”</a:t>
            </a:r>
          </a:p>
          <a:p>
            <a:pPr marL="457200" indent="-457200">
              <a:buFont typeface="Symbol" pitchFamily="18" charset="2"/>
              <a:buNone/>
              <a:defRPr/>
            </a:pPr>
            <a:r>
              <a:rPr lang="sr-Latn-BA" dirty="0" smtClean="0"/>
              <a:t>7. Suočiti se sa situacijom</a:t>
            </a:r>
          </a:p>
          <a:p>
            <a:pPr>
              <a:defRPr/>
            </a:pPr>
            <a:endParaRPr lang="sr-Latn-BA" dirty="0" smtClean="0"/>
          </a:p>
        </p:txBody>
      </p:sp>
      <p:grpSp>
        <p:nvGrpSpPr>
          <p:cNvPr id="18439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1844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6" name="Picture 9" descr="Green Way Campaign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440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8" descr="Logo NF BIH"/>
          <p:cNvPicPr>
            <a:picLocks noChangeAspect="1" noChangeArrowheads="1"/>
          </p:cNvPicPr>
          <p:nvPr/>
        </p:nvPicPr>
        <p:blipFill>
          <a:blip r:embed="rId4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443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676275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b="1" dirty="0" smtClean="0"/>
              <a:t>PRIPREMA ZA UTAKMICU:</a:t>
            </a:r>
          </a:p>
        </p:txBody>
      </p:sp>
      <p:sp>
        <p:nvSpPr>
          <p:cNvPr id="19460" name="Content Placeholder 1"/>
          <p:cNvSpPr>
            <a:spLocks noGrp="1"/>
          </p:cNvSpPr>
          <p:nvPr>
            <p:ph sz="half" idx="2"/>
          </p:nvPr>
        </p:nvSpPr>
        <p:spPr>
          <a:xfrm>
            <a:off x="677863" y="3429000"/>
            <a:ext cx="3819525" cy="2697163"/>
          </a:xfrm>
        </p:spPr>
        <p:txBody>
          <a:bodyPr/>
          <a:lstStyle/>
          <a:p>
            <a:r>
              <a:rPr lang="sr-Latn-BA" smtClean="0"/>
              <a:t>“Podsećanje” na pravila igre....</a:t>
            </a:r>
          </a:p>
          <a:p>
            <a:r>
              <a:rPr lang="sr-Latn-BA" smtClean="0"/>
              <a:t>Dovoljno sna</a:t>
            </a:r>
          </a:p>
          <a:p>
            <a:r>
              <a:rPr lang="sr-Latn-BA" smtClean="0"/>
              <a:t>Kvalitetan i lagan obrok (pred samu utakmicu) </a:t>
            </a:r>
          </a:p>
          <a:p>
            <a:r>
              <a:rPr lang="sr-Latn-BA" smtClean="0"/>
              <a:t>Rutina...</a:t>
            </a:r>
          </a:p>
          <a:p>
            <a:r>
              <a:rPr lang="sr-Latn-BA" smtClean="0"/>
              <a:t>Poznavanje ekipa...</a:t>
            </a:r>
          </a:p>
          <a:p>
            <a:endParaRPr lang="sr-Latn-BA" smtClean="0"/>
          </a:p>
          <a:p>
            <a:endParaRPr lang="sr-Latn-BA" smtClean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700" cy="639762"/>
          </a:xfrm>
        </p:spPr>
        <p:txBody>
          <a:bodyPr/>
          <a:lstStyle/>
          <a:p>
            <a:pPr>
              <a:defRPr/>
            </a:pPr>
            <a:r>
              <a:rPr lang="sr-Latn-BA" b="1" dirty="0" smtClean="0"/>
              <a:t>NA SAMOJ UTAKMICI:</a:t>
            </a:r>
            <a:endParaRPr lang="sr-Latn-BA" b="1" dirty="0"/>
          </a:p>
        </p:txBody>
      </p:sp>
      <p:sp>
        <p:nvSpPr>
          <p:cNvPr id="19462" name="Content Placeholder 11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700" cy="2697163"/>
          </a:xfrm>
        </p:spPr>
        <p:txBody>
          <a:bodyPr/>
          <a:lstStyle/>
          <a:p>
            <a:r>
              <a:rPr lang="sr-Latn-BA" smtClean="0"/>
              <a:t>Rutina.... (to dolazi iskustvom)</a:t>
            </a:r>
          </a:p>
          <a:p>
            <a:r>
              <a:rPr lang="sr-Latn-BA" smtClean="0"/>
              <a:t>Fokus koji niko ne treba remetiti – ali oprezno sa fokusom....</a:t>
            </a:r>
          </a:p>
          <a:p>
            <a:r>
              <a:rPr lang="sr-Latn-BA" smtClean="0"/>
              <a:t>“POZITIVAN START” (žreb, “prazna glava”....)</a:t>
            </a:r>
          </a:p>
          <a:p>
            <a:r>
              <a:rPr lang="sr-Latn-BA" smtClean="0"/>
              <a:t>Ne anticipirati previše.... Ozbiljne ekipe takođe poznaju sudije....</a:t>
            </a:r>
          </a:p>
          <a:p>
            <a:r>
              <a:rPr lang="sr-Latn-BA" smtClean="0"/>
              <a:t>Ne razmišljati o delegatu....</a:t>
            </a:r>
          </a:p>
        </p:txBody>
      </p:sp>
      <p:pic>
        <p:nvPicPr>
          <p:cNvPr id="19463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9466" name="Picture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1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12"/>
          <p:cNvSpPr>
            <a:spLocks noGrp="1"/>
          </p:cNvSpPr>
          <p:nvPr>
            <p:ph idx="1"/>
          </p:nvPr>
        </p:nvSpPr>
        <p:spPr>
          <a:xfrm>
            <a:off x="900113" y="2276475"/>
            <a:ext cx="7408862" cy="4032250"/>
          </a:xfrm>
        </p:spPr>
        <p:txBody>
          <a:bodyPr/>
          <a:lstStyle/>
          <a:p>
            <a:r>
              <a:rPr lang="sr-Latn-BA" smtClean="0"/>
              <a:t>Iz iskustva......</a:t>
            </a:r>
          </a:p>
          <a:p>
            <a:r>
              <a:rPr lang="sr-Latn-BA" smtClean="0"/>
              <a:t>Tačka gledišta.... Čaša koja je napola puna ili prazna....</a:t>
            </a:r>
          </a:p>
          <a:p>
            <a:r>
              <a:rPr lang="sr-Latn-BA" smtClean="0"/>
              <a:t>Iz laganih mečeva se ne uči...</a:t>
            </a:r>
          </a:p>
          <a:p>
            <a:r>
              <a:rPr lang="sr-Latn-BA" smtClean="0"/>
              <a:t>Pozitivne misli!</a:t>
            </a:r>
          </a:p>
          <a:p>
            <a:r>
              <a:rPr lang="sr-Latn-BA" smtClean="0"/>
              <a:t>Sreća</a:t>
            </a:r>
          </a:p>
          <a:p>
            <a:r>
              <a:rPr lang="sr-Latn-BA" smtClean="0"/>
              <a:t>Ljubav prema poslu</a:t>
            </a:r>
          </a:p>
          <a:p>
            <a:r>
              <a:rPr lang="sr-Latn-BA" smtClean="0"/>
              <a:t>Život sportiste (sudije) ne provodi se na cilju, nego na putu do cilja!</a:t>
            </a:r>
          </a:p>
          <a:p>
            <a:r>
              <a:rPr lang="sr-Latn-BA" u="sng" smtClean="0"/>
              <a:t>Šta je najgore što može da se desi???</a:t>
            </a:r>
          </a:p>
          <a:p>
            <a:endParaRPr lang="sr-Latn-BA" smtClean="0"/>
          </a:p>
        </p:txBody>
      </p:sp>
      <p:pic>
        <p:nvPicPr>
          <p:cNvPr id="20483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5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20493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4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" name="Picture 2" descr="C:\Users\Ozrenka\Documents\SPUS\Edukacije\za prof\mudro\Pictur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692150"/>
            <a:ext cx="7451725" cy="583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pic>
        <p:nvPicPr>
          <p:cNvPr id="20488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491" name="Picture 10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12"/>
          <p:cNvSpPr>
            <a:spLocks noGrp="1"/>
          </p:cNvSpPr>
          <p:nvPr>
            <p:ph idx="1"/>
          </p:nvPr>
        </p:nvSpPr>
        <p:spPr>
          <a:xfrm>
            <a:off x="871538" y="2492375"/>
            <a:ext cx="7408862" cy="3633788"/>
          </a:xfrm>
        </p:spPr>
        <p:txBody>
          <a:bodyPr/>
          <a:lstStyle/>
          <a:p>
            <a:r>
              <a:rPr lang="sr-Latn-BA" smtClean="0"/>
              <a:t>Govor tijela – gledati sebe! Obavezno!</a:t>
            </a:r>
          </a:p>
          <a:p>
            <a:r>
              <a:rPr lang="sr-Latn-BA" smtClean="0"/>
              <a:t>Rad na sebi - Problem nastaje na određenom nivou svesti, ali.... A to se ne može postići lakim mečevima.</a:t>
            </a:r>
          </a:p>
          <a:p>
            <a:r>
              <a:rPr lang="sr-Latn-BA" smtClean="0"/>
              <a:t>Suočavanje sa ili bežanje od problema.</a:t>
            </a:r>
          </a:p>
          <a:p>
            <a:r>
              <a:rPr lang="sr-Latn-BA" smtClean="0"/>
              <a:t>Timski rad</a:t>
            </a:r>
          </a:p>
          <a:p>
            <a:r>
              <a:rPr lang="sr-Latn-BA" smtClean="0"/>
              <a:t>Kada sam ja počela da uživam.... Kada je ozbiljno postalo igra.....</a:t>
            </a:r>
          </a:p>
        </p:txBody>
      </p:sp>
      <p:pic>
        <p:nvPicPr>
          <p:cNvPr id="21507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09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21514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5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510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1512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1"/>
          <p:cNvSpPr>
            <a:spLocks noGrp="1"/>
          </p:cNvSpPr>
          <p:nvPr>
            <p:ph idx="1"/>
          </p:nvPr>
        </p:nvSpPr>
        <p:spPr>
          <a:xfrm>
            <a:off x="827088" y="2636838"/>
            <a:ext cx="7408862" cy="2122487"/>
          </a:xfrm>
        </p:spPr>
        <p:txBody>
          <a:bodyPr/>
          <a:lstStyle/>
          <a:p>
            <a:pPr algn="ctr">
              <a:buFont typeface="Symbol" pitchFamily="18" charset="2"/>
              <a:buNone/>
            </a:pPr>
            <a:r>
              <a:rPr lang="sr-Latn-BA" sz="4400" smtClean="0"/>
              <a:t>MORAMO SE IGRATI DA BISMO SE OZBILJNO BAVILI.......</a:t>
            </a:r>
          </a:p>
        </p:txBody>
      </p:sp>
      <p:pic>
        <p:nvPicPr>
          <p:cNvPr id="22531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533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2253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9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534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2536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ubtitle 2"/>
          <p:cNvSpPr>
            <a:spLocks noGrp="1"/>
          </p:cNvSpPr>
          <p:nvPr>
            <p:ph type="subTitle" idx="1"/>
          </p:nvPr>
        </p:nvSpPr>
        <p:spPr>
          <a:xfrm>
            <a:off x="900113" y="2565400"/>
            <a:ext cx="7524750" cy="1473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endParaRPr lang="pl-PL" sz="32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KOMUNIKACIONE VJEŠTINE</a:t>
            </a:r>
          </a:p>
          <a:p>
            <a:pPr eaLnBrk="1" hangingPunct="1">
              <a:defRPr/>
            </a:pPr>
            <a:endParaRPr lang="pl-PL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pl-PL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Banja Kulaši, 30.08-01.09.2019.</a:t>
            </a:r>
            <a:endParaRPr lang="en-US" sz="32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23555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23559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60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3557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sp>
        <p:nvSpPr>
          <p:cNvPr id="24579" name="Content Placeholder 14"/>
          <p:cNvSpPr>
            <a:spLocks noGrp="1"/>
          </p:cNvSpPr>
          <p:nvPr>
            <p:ph sz="quarter" idx="13"/>
          </p:nvPr>
        </p:nvSpPr>
        <p:spPr>
          <a:xfrm>
            <a:off x="676275" y="2679700"/>
            <a:ext cx="3822700" cy="3446463"/>
          </a:xfrm>
        </p:spPr>
        <p:txBody>
          <a:bodyPr/>
          <a:lstStyle/>
          <a:p>
            <a:r>
              <a:rPr lang="sr-Latn-BA" smtClean="0"/>
              <a:t>Koliko je sudija toliko je različitih stilova i primena komunikacionih vještina.</a:t>
            </a:r>
          </a:p>
          <a:p>
            <a:r>
              <a:rPr lang="sr-Latn-BA" smtClean="0"/>
              <a:t>U svakom slučaju..... “družba je družba a služba je služba”....</a:t>
            </a:r>
          </a:p>
          <a:p>
            <a:r>
              <a:rPr lang="sr-Latn-BA" smtClean="0"/>
              <a:t>Igrači veoma poštuju profesionalnost, naravno i kod komunikacije....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5025" y="2679700"/>
            <a:ext cx="3822700" cy="3446463"/>
          </a:xfrm>
        </p:spPr>
        <p:txBody>
          <a:bodyPr/>
          <a:lstStyle/>
          <a:p>
            <a:r>
              <a:rPr lang="sr-Latn-BA" smtClean="0"/>
              <a:t>Da li zavisi od ekipa koje igraju?</a:t>
            </a:r>
          </a:p>
          <a:p>
            <a:r>
              <a:rPr lang="sr-Latn-BA" smtClean="0"/>
              <a:t>Jedini i najbolji način – POSMATRATI ISKUSNE SUDIJE i onda pronaći svoj stil....</a:t>
            </a:r>
          </a:p>
          <a:p>
            <a:r>
              <a:rPr lang="sr-Latn-BA" smtClean="0"/>
              <a:t>Primeri: Fero, Padron, Leko i mnogi drugi....</a:t>
            </a:r>
          </a:p>
        </p:txBody>
      </p:sp>
      <p:pic>
        <p:nvPicPr>
          <p:cNvPr id="24581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583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24587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8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4585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BA" smtClean="0"/>
              <a:t>NEKOLIKO SAVETA:</a:t>
            </a:r>
          </a:p>
          <a:p>
            <a:r>
              <a:rPr lang="sr-Latn-BA" smtClean="0"/>
              <a:t>“Odelo” ne čini čoveka.... ali daje prvi utisak</a:t>
            </a:r>
          </a:p>
          <a:p>
            <a:r>
              <a:rPr lang="sr-Latn-BA" smtClean="0"/>
              <a:t>Govor tela</a:t>
            </a:r>
          </a:p>
          <a:p>
            <a:r>
              <a:rPr lang="sr-Latn-BA" smtClean="0"/>
              <a:t>Žreb</a:t>
            </a:r>
          </a:p>
          <a:p>
            <a:r>
              <a:rPr lang="sr-Latn-BA" smtClean="0"/>
              <a:t>Gospodo/Dame.....</a:t>
            </a:r>
          </a:p>
          <a:p>
            <a:r>
              <a:rPr lang="sr-Latn-BA" smtClean="0"/>
              <a:t>Osmeh....</a:t>
            </a:r>
          </a:p>
        </p:txBody>
      </p:sp>
      <p:sp>
        <p:nvSpPr>
          <p:cNvPr id="25603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r-Latn-BA" smtClean="0"/>
          </a:p>
        </p:txBody>
      </p:sp>
      <p:pic>
        <p:nvPicPr>
          <p:cNvPr id="25604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539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8" descr="Logo NF BIH"/>
          <p:cNvPicPr>
            <a:picLocks noChangeAspect="1" noChangeArrowheads="1"/>
          </p:cNvPicPr>
          <p:nvPr/>
        </p:nvPicPr>
        <p:blipFill>
          <a:blip r:embed="rId2" cstate="print"/>
          <a:srcRect l="728" b="558"/>
          <a:stretch>
            <a:fillRect/>
          </a:stretch>
        </p:blipFill>
        <p:spPr bwMode="auto">
          <a:xfrm>
            <a:off x="7524750" y="404813"/>
            <a:ext cx="11144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6" name="Group 1"/>
          <p:cNvGrpSpPr>
            <a:grpSpLocks/>
          </p:cNvGrpSpPr>
          <p:nvPr/>
        </p:nvGrpSpPr>
        <p:grpSpPr bwMode="auto">
          <a:xfrm>
            <a:off x="249238" y="6164263"/>
            <a:ext cx="8643937" cy="403225"/>
            <a:chOff x="249289" y="6163820"/>
            <a:chExt cx="8643886" cy="403245"/>
          </a:xfrm>
        </p:grpSpPr>
        <p:pic>
          <p:nvPicPr>
            <p:cNvPr id="25610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289" y="6163820"/>
              <a:ext cx="720080" cy="403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11" name="Picture 9" descr="Green Way Campaig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9039" y="6219613"/>
              <a:ext cx="1224136" cy="291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ODBOJKAŠKI SAVEZ </a:t>
            </a:r>
            <a:b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bs-Latn-BA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REPUBLIKE SRPSKE</a:t>
            </a:r>
            <a:endParaRPr lang="en-US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5608" name="Picture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3375"/>
            <a:ext cx="193516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333375"/>
            <a:ext cx="19367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Content Placeholder 5" descr="Questions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9225" y="1628775"/>
            <a:ext cx="8994775" cy="5040313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2063</TotalTime>
  <Words>830</Words>
  <Application>Microsoft Office PowerPoint</Application>
  <PresentationFormat>On-screen Show (4:3)</PresentationFormat>
  <Paragraphs>153</Paragraphs>
  <Slides>19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Calibri</vt:lpstr>
      <vt:lpstr>Arial</vt:lpstr>
      <vt:lpstr>Candara</vt:lpstr>
      <vt:lpstr>Symbol</vt:lpstr>
      <vt:lpstr>Times New Roman</vt:lpstr>
      <vt:lpstr>ＭＳ Ｐゴシック</vt:lpstr>
      <vt:lpstr>Wingdings</vt:lpstr>
      <vt:lpstr>Waveform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User1</dc:creator>
  <cp:lastModifiedBy>Kristina</cp:lastModifiedBy>
  <cp:revision>172</cp:revision>
  <cp:lastPrinted>2015-11-26T16:02:06Z</cp:lastPrinted>
  <dcterms:created xsi:type="dcterms:W3CDTF">2015-10-20T12:19:12Z</dcterms:created>
  <dcterms:modified xsi:type="dcterms:W3CDTF">2019-09-03T08:17:17Z</dcterms:modified>
</cp:coreProperties>
</file>