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61" r:id="rId2"/>
    <p:sldId id="336" r:id="rId3"/>
    <p:sldId id="337" r:id="rId4"/>
    <p:sldId id="338" r:id="rId5"/>
    <p:sldId id="339" r:id="rId6"/>
    <p:sldId id="355" r:id="rId7"/>
    <p:sldId id="340" r:id="rId8"/>
    <p:sldId id="356" r:id="rId9"/>
    <p:sldId id="341" r:id="rId10"/>
    <p:sldId id="342" r:id="rId11"/>
    <p:sldId id="351" r:id="rId12"/>
  </p:sldIdLst>
  <p:sldSz cx="10688638" cy="756285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2DF2F80B-0994-437A-B482-7240A2B9030D}">
          <p14:sldIdLst>
            <p14:sldId id="261"/>
            <p14:sldId id="336"/>
            <p14:sldId id="337"/>
            <p14:sldId id="338"/>
            <p14:sldId id="339"/>
            <p14:sldId id="355"/>
            <p14:sldId id="340"/>
            <p14:sldId id="356"/>
            <p14:sldId id="341"/>
            <p14:sldId id="342"/>
            <p14:sldId id="35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6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0000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2609" autoAdjust="0"/>
    <p:restoredTop sz="98594" autoAdjust="0"/>
  </p:normalViewPr>
  <p:slideViewPr>
    <p:cSldViewPr>
      <p:cViewPr>
        <p:scale>
          <a:sx n="74" d="100"/>
          <a:sy n="74" d="100"/>
        </p:scale>
        <p:origin x="-534" y="72"/>
      </p:cViewPr>
      <p:guideLst>
        <p:guide orient="horz" pos="2400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BA955-9A17-4B62-A71F-3C0A7F877990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79856-D1AE-4063-88DE-E29C0D5A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5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934EBA4-23FA-4AA9-A403-B60F97BBF547}" type="datetimeFigureOut">
              <a:rPr lang="en-GB"/>
              <a:pPr>
                <a:defRPr/>
              </a:pPr>
              <a:t>19/07/2018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31368F20-A9F3-4CA9-A8FE-95553FBDBA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139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06475" y="685800"/>
            <a:ext cx="48450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A68186D-9FFF-4584-8933-070A1ECD0001}" type="slidenum">
              <a:rPr lang="en-GB" smtClean="0">
                <a:latin typeface="Times" pitchFamily="18" charset="0"/>
                <a:ea typeface="ＭＳ Ｐゴシック" pitchFamily="34" charset="-128"/>
              </a:rPr>
              <a:pPr>
                <a:defRPr/>
              </a:pPr>
              <a:t>1</a:t>
            </a:fld>
            <a:endParaRPr lang="en-GB" smtClean="0">
              <a:latin typeface="Times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808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434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8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52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101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96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blue.jpg                                                       005F9316Marco_G5                       BE753FAD: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4762" y="0"/>
            <a:ext cx="10699751" cy="756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143000" y="1524000"/>
            <a:ext cx="8534400" cy="2162175"/>
          </a:xfrm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43000" y="3810000"/>
            <a:ext cx="8534400" cy="2438400"/>
          </a:xfr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Master-Untertitelformat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676401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2438401"/>
            <a:ext cx="8458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847725" indent="-327025" algn="l" defTabSz="1042988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charset="0"/>
          <a:ea typeface="+mn-ea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825625" indent="-261938" algn="l" defTabSz="1042988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charset="0"/>
          <a:ea typeface="+mn-ea"/>
        </a:defRPr>
      </a:lvl4pPr>
      <a:lvl5pPr marL="2346325" indent="-260350" algn="l" defTabSz="10429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  <a:ea typeface="+mn-ea"/>
        </a:defRPr>
      </a:lvl5pPr>
      <a:lvl6pPr marL="28035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607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7179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751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168400" y="1477964"/>
            <a:ext cx="8458200" cy="865187"/>
          </a:xfrm>
        </p:spPr>
        <p:txBody>
          <a:bodyPr/>
          <a:lstStyle/>
          <a:p>
            <a:pPr algn="ctr"/>
            <a:r>
              <a:rPr lang="sr-Latn-RS" sz="2800" b="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Seminar za službena lica UOS OSRS</a:t>
            </a:r>
            <a:br>
              <a:rPr lang="sr-Latn-RS" sz="2800" b="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r-Latn-RS" sz="2800" b="0" dirty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sr-Latn-RS" sz="2800" b="0" dirty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r-Latn-RS" sz="2800" b="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Kozara, 24-26.08. 2018</a:t>
            </a:r>
            <a:endParaRPr lang="sr-Latn-BA" sz="2800" b="0" dirty="0" smtClean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455885" y="3133725"/>
            <a:ext cx="8145314" cy="3744044"/>
          </a:xfrm>
        </p:spPr>
        <p:txBody>
          <a:bodyPr/>
          <a:lstStyle/>
          <a:p>
            <a:pPr algn="ctr">
              <a:buFontTx/>
              <a:buNone/>
              <a:defRPr/>
            </a:pPr>
            <a:endParaRPr lang="sr-Cyrl-R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sr-Latn-R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LIBERO</a:t>
            </a:r>
            <a:endParaRPr lang="sr-Cyrl-R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sr-Latn-R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PONOVNO ODREĐIVANJE LIBERA</a:t>
            </a:r>
            <a:endParaRPr lang="sr-Latn-BA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sr-Latn-B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sr-Latn-BA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sr-Latn-BA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buFontTx/>
              <a:buNone/>
              <a:defRPr/>
            </a:pPr>
            <a:r>
              <a:rPr lang="sr-Latn-RS" sz="1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Komisija za kontrolu i unapređenje suđenja UOS OSRS</a:t>
            </a:r>
            <a:endParaRPr lang="sr-Latn-BA" sz="1800" dirty="0" smtClean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3839" y="757089"/>
            <a:ext cx="8458200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REZIME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5806" y="1477169"/>
            <a:ext cx="8864600" cy="5400600"/>
          </a:xfrm>
        </p:spPr>
        <p:txBody>
          <a:bodyPr/>
          <a:lstStyle/>
          <a:p>
            <a:endParaRPr lang="en-US" sz="2000" dirty="0"/>
          </a:p>
          <a:p>
            <a:r>
              <a:rPr lang="sr-Latn-RS" sz="2000" b="1" u="sng" dirty="0">
                <a:solidFill>
                  <a:schemeClr val="bg1"/>
                </a:solidFill>
              </a:rPr>
              <a:t> Ukoliko je Libero isključen ili odstranjen, može biti </a:t>
            </a:r>
            <a:r>
              <a:rPr lang="sr-Latn-RS" sz="2000" b="1" u="sng" dirty="0" smtClean="0">
                <a:solidFill>
                  <a:schemeClr val="bg1"/>
                </a:solidFill>
              </a:rPr>
              <a:t>zamijenjen </a:t>
            </a:r>
            <a:r>
              <a:rPr lang="sr-Latn-RS" sz="2000" b="1" u="sng" dirty="0">
                <a:solidFill>
                  <a:schemeClr val="bg1"/>
                </a:solidFill>
              </a:rPr>
              <a:t>direktno drugim Liberom ekipe</a:t>
            </a:r>
            <a:r>
              <a:rPr lang="sr-Latn-RS" sz="2000" b="1" u="sng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sz="2000" u="sng" dirty="0">
              <a:solidFill>
                <a:schemeClr val="bg1"/>
              </a:solidFill>
            </a:endParaRPr>
          </a:p>
          <a:p>
            <a:r>
              <a:rPr lang="sr-Latn-RS" sz="2000" b="1" u="sng" dirty="0">
                <a:solidFill>
                  <a:schemeClr val="bg1"/>
                </a:solidFill>
              </a:rPr>
              <a:t>Ukoliko ekipa ima samo jednog Libera, ima pravo da izvrši ponovno određivanje Libera.</a:t>
            </a:r>
            <a:endParaRPr lang="en-US" sz="2000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u="sng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77" y="1676401"/>
            <a:ext cx="8505824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HVALA NA PAŽNJI!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6601" y="2438401"/>
            <a:ext cx="8864600" cy="4191000"/>
          </a:xfrm>
        </p:spPr>
        <p:txBody>
          <a:bodyPr/>
          <a:lstStyle/>
          <a:p>
            <a:pPr marL="0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</p:txBody>
      </p:sp>
      <p:pic>
        <p:nvPicPr>
          <p:cNvPr id="3074" name="Picture 2" descr="C:\Users\Jelena\Desktop\cover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44" y="2413645"/>
            <a:ext cx="10441159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ODREĐIVANJE LIBERA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09217"/>
            <a:ext cx="9505951" cy="45037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sr-Latn-RS" sz="2000" dirty="0">
                <a:solidFill>
                  <a:schemeClr val="accent3"/>
                </a:solidFill>
              </a:rPr>
              <a:t> Svaka ekipa ima pravo da, sa spiska igrača u zapisniku, odredi do dva </a:t>
            </a:r>
            <a:r>
              <a:rPr lang="sr-Latn-RS" sz="2000" dirty="0" smtClean="0">
                <a:solidFill>
                  <a:schemeClr val="accent3"/>
                </a:solidFill>
              </a:rPr>
              <a:t> </a:t>
            </a:r>
          </a:p>
          <a:p>
            <a:pPr marL="0" indent="0">
              <a:buNone/>
            </a:pP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     specijalizovana </a:t>
            </a:r>
            <a:r>
              <a:rPr lang="sr-Latn-RS" sz="2000" dirty="0">
                <a:solidFill>
                  <a:schemeClr val="accent3"/>
                </a:solidFill>
              </a:rPr>
              <a:t>odbrambena igrača: </a:t>
            </a:r>
            <a:r>
              <a:rPr lang="sr-Latn-RS" sz="2000" b="1" dirty="0">
                <a:solidFill>
                  <a:schemeClr val="accent3"/>
                </a:solidFill>
              </a:rPr>
              <a:t>Libero-igrača</a:t>
            </a:r>
            <a:r>
              <a:rPr lang="sr-Latn-RS" sz="2000" dirty="0">
                <a:solidFill>
                  <a:schemeClr val="accent3"/>
                </a:solidFill>
              </a:rPr>
              <a:t>. 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Za FIVB, svjetska i zvanična takmičenja za seniore, ukoliko ekipa ima više od 12 igrača upisanih u zapisnik, DVA Libera su obavezna na spisku igrača. 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 Svi Libero-igrači moraju biti prije utakmice upisani u zapisnik, u posebne </a:t>
            </a:r>
            <a:endParaRPr lang="sr-Latn-RS" sz="2000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     rubrike </a:t>
            </a:r>
            <a:r>
              <a:rPr lang="sr-Latn-RS" sz="2000" dirty="0">
                <a:solidFill>
                  <a:schemeClr val="accent3"/>
                </a:solidFill>
              </a:rPr>
              <a:t>predviđene za to. 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 Libero koji je na terenu je aktivni Libero. Ukoliko postoji još jedan Libero, </a:t>
            </a:r>
            <a:r>
              <a:rPr lang="sr-Latn-RS" sz="2000" dirty="0" smtClean="0">
                <a:solidFill>
                  <a:schemeClr val="accent3"/>
                </a:solidFill>
              </a:rPr>
              <a:t> </a:t>
            </a:r>
          </a:p>
          <a:p>
            <a:pPr marL="0" indent="0">
              <a:buNone/>
            </a:pPr>
            <a:r>
              <a:rPr lang="sr-Latn-RS" sz="2000" dirty="0" smtClean="0">
                <a:solidFill>
                  <a:schemeClr val="accent3"/>
                </a:solidFill>
              </a:rPr>
              <a:t>      on/ona </a:t>
            </a:r>
            <a:r>
              <a:rPr lang="sr-Latn-RS" sz="2000" dirty="0">
                <a:solidFill>
                  <a:schemeClr val="accent3"/>
                </a:solidFill>
              </a:rPr>
              <a:t>je drugi Libero ekipe. Samo jedan Libero može biti na terenu u svakom </a:t>
            </a:r>
            <a:endParaRPr lang="sr-Latn-RS" sz="2000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     trenutku</a:t>
            </a:r>
            <a:r>
              <a:rPr lang="sr-Latn-RS" sz="2000" dirty="0">
                <a:solidFill>
                  <a:schemeClr val="accent3"/>
                </a:solidFill>
              </a:rPr>
              <a:t>.</a:t>
            </a:r>
            <a:endParaRPr lang="en-US" sz="20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2000" dirty="0">
                <a:solidFill>
                  <a:schemeClr val="accent3"/>
                </a:solidFill>
              </a:rPr>
              <a:t> </a:t>
            </a:r>
            <a:endParaRPr lang="sr-Latn-BA" sz="2000" dirty="0" smtClean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951831" y="973113"/>
            <a:ext cx="8458200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AKCIJE U KOJIMA UČESTVUJE LIBERO</a:t>
            </a:r>
            <a:br>
              <a:rPr lang="sr-Latn-BA" dirty="0" smtClean="0">
                <a:solidFill>
                  <a:srgbClr val="FF0000"/>
                </a:solidFill>
              </a:rPr>
            </a:b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8194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735809" y="1477169"/>
            <a:ext cx="8856983" cy="5544616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sr-Latn-RS" sz="2000" dirty="0">
              <a:solidFill>
                <a:srgbClr val="FFFFCC"/>
              </a:solidFill>
            </a:endParaRPr>
          </a:p>
          <a:p>
            <a:pPr marL="0" indent="0">
              <a:buNone/>
            </a:pPr>
            <a:r>
              <a:rPr lang="sr-Latn-RS" sz="2000" b="1" dirty="0" smtClean="0">
                <a:solidFill>
                  <a:schemeClr val="accent3"/>
                </a:solidFill>
              </a:rPr>
              <a:t>     </a:t>
            </a:r>
            <a:r>
              <a:rPr lang="sr-Latn-RS" sz="2000" b="1" dirty="0">
                <a:solidFill>
                  <a:schemeClr val="accent3"/>
                </a:solidFill>
              </a:rPr>
              <a:t>Akcije u </a:t>
            </a:r>
            <a:r>
              <a:rPr lang="sr-Latn-RS" sz="2000" b="1" dirty="0" smtClean="0">
                <a:solidFill>
                  <a:schemeClr val="accent3"/>
                </a:solidFill>
              </a:rPr>
              <a:t>igri</a:t>
            </a:r>
          </a:p>
          <a:p>
            <a:pPr marL="0" indent="0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 Liberu je dozvoljeno da uđe u igru na mjesto bilo kog igrača zadnje linije. 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 Libero ima ograničenje da igra kao igrač zadnje linije i nije mu/joj dozvoljeno da </a:t>
            </a:r>
            <a:r>
              <a:rPr lang="sr-Latn-RS" sz="2000" dirty="0" smtClean="0">
                <a:solidFill>
                  <a:schemeClr val="accent3"/>
                </a:solidFill>
              </a:rPr>
              <a:t>izvede</a:t>
            </a: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udarac </a:t>
            </a:r>
            <a:r>
              <a:rPr lang="sr-Latn-RS" sz="2000" dirty="0">
                <a:solidFill>
                  <a:schemeClr val="accent3"/>
                </a:solidFill>
              </a:rPr>
              <a:t>u napadu (ni iz terena ni iz slobodne zone) ako je, u trenutku kontakta, lopta cijelim obimom </a:t>
            </a:r>
            <a:r>
              <a:rPr lang="sr-Latn-RS" sz="2000" dirty="0" smtClean="0">
                <a:solidFill>
                  <a:schemeClr val="accent3"/>
                </a:solidFill>
              </a:rPr>
              <a:t> </a:t>
            </a:r>
            <a:r>
              <a:rPr lang="sr-Latn-RS" sz="2000" dirty="0">
                <a:solidFill>
                  <a:schemeClr val="accent3"/>
                </a:solidFill>
              </a:rPr>
              <a:t>iznad gornje ivice mreže</a:t>
            </a:r>
            <a:r>
              <a:rPr lang="sr-Latn-RS" sz="2000" dirty="0" smtClean="0">
                <a:solidFill>
                  <a:schemeClr val="accent3"/>
                </a:solidFill>
              </a:rPr>
              <a:t>.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 Libero ne smije da servira, blokira, ili pokuša da blokira.  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 Igrač ne smije izvesti udarac u napadu ako je lopta cijelim obimom iznad </a:t>
            </a:r>
            <a:r>
              <a:rPr lang="sr-Latn-RS" sz="2000" dirty="0" smtClean="0">
                <a:solidFill>
                  <a:schemeClr val="accent3"/>
                </a:solidFill>
              </a:rPr>
              <a:t>   gornje </a:t>
            </a:r>
            <a:r>
              <a:rPr lang="sr-Latn-RS" sz="2000" dirty="0">
                <a:solidFill>
                  <a:schemeClr val="accent3"/>
                </a:solidFill>
              </a:rPr>
              <a:t>ivice mreže, a </a:t>
            </a:r>
            <a:r>
              <a:rPr lang="sr-Latn-RS" sz="2000" dirty="0" smtClean="0">
                <a:solidFill>
                  <a:schemeClr val="accent3"/>
                </a:solidFill>
              </a:rPr>
              <a:t>loptu je </a:t>
            </a:r>
            <a:r>
              <a:rPr lang="sr-Latn-RS" sz="2000" dirty="0">
                <a:solidFill>
                  <a:schemeClr val="accent3"/>
                </a:solidFill>
              </a:rPr>
              <a:t>Libero podigao prstima, iz svoje prednje </a:t>
            </a:r>
            <a:r>
              <a:rPr lang="sr-Latn-RS" sz="2000" dirty="0" smtClean="0">
                <a:solidFill>
                  <a:schemeClr val="accent3"/>
                </a:solidFill>
              </a:rPr>
              <a:t> zone</a:t>
            </a:r>
            <a:r>
              <a:rPr lang="sr-Latn-RS" sz="2000" dirty="0">
                <a:solidFill>
                  <a:schemeClr val="accent3"/>
                </a:solidFill>
              </a:rPr>
              <a:t>. Ako Libero učini takvu akciju izvan svoje </a:t>
            </a:r>
            <a:r>
              <a:rPr lang="sr-Latn-RS" sz="2000" dirty="0" smtClean="0">
                <a:solidFill>
                  <a:schemeClr val="accent3"/>
                </a:solidFill>
              </a:rPr>
              <a:t>prednje </a:t>
            </a:r>
            <a:r>
              <a:rPr lang="sr-Latn-RS" sz="2000" dirty="0">
                <a:solidFill>
                  <a:schemeClr val="accent3"/>
                </a:solidFill>
              </a:rPr>
              <a:t>zone udarac u napadu se može slobodno izvesti.</a:t>
            </a:r>
            <a:endParaRPr lang="en-US" sz="2000" dirty="0">
              <a:solidFill>
                <a:schemeClr val="accent3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vi-VN" sz="2400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67855" y="973113"/>
            <a:ext cx="8313737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PROMJENE IGRAČA SA LIBEROM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63799" y="1765201"/>
            <a:ext cx="8937625" cy="5616624"/>
          </a:xfrm>
        </p:spPr>
        <p:txBody>
          <a:bodyPr/>
          <a:lstStyle/>
          <a:p>
            <a:r>
              <a:rPr lang="sr-Latn-RS" sz="1800" dirty="0" smtClean="0">
                <a:solidFill>
                  <a:schemeClr val="accent3"/>
                </a:solidFill>
              </a:rPr>
              <a:t>Promjene </a:t>
            </a:r>
            <a:r>
              <a:rPr lang="sr-Latn-RS" sz="1800" dirty="0">
                <a:solidFill>
                  <a:schemeClr val="accent3"/>
                </a:solidFill>
              </a:rPr>
              <a:t>igrača sa Liberom se ne računaju u zamjene.</a:t>
            </a:r>
            <a:endParaRPr lang="en-US" sz="1800" dirty="0">
              <a:solidFill>
                <a:schemeClr val="accent3"/>
              </a:solidFill>
            </a:endParaRPr>
          </a:p>
          <a:p>
            <a:r>
              <a:rPr lang="sr-Latn-RS" sz="1800" dirty="0">
                <a:solidFill>
                  <a:schemeClr val="accent3"/>
                </a:solidFill>
              </a:rPr>
              <a:t>Njihov broj je neograničen, ali između dve promjene igrača sa Liberom mora biti </a:t>
            </a:r>
            <a:r>
              <a:rPr lang="sr-Latn-RS" sz="1800" dirty="0" smtClean="0">
                <a:solidFill>
                  <a:schemeClr val="accent3"/>
                </a:solidFill>
              </a:rPr>
              <a:t>okončano</a:t>
            </a: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nadigravanje </a:t>
            </a:r>
            <a:r>
              <a:rPr lang="sr-Latn-RS" sz="1800" b="1" i="1" dirty="0">
                <a:solidFill>
                  <a:srgbClr val="FF0000"/>
                </a:solidFill>
              </a:rPr>
              <a:t>(</a:t>
            </a:r>
            <a:r>
              <a:rPr lang="sr-Latn-RS" sz="1800" b="1" i="1" dirty="0" smtClean="0">
                <a:solidFill>
                  <a:srgbClr val="FF0000"/>
                </a:solidFill>
              </a:rPr>
              <a:t>osim </a:t>
            </a:r>
            <a:r>
              <a:rPr lang="sr-Latn-RS" sz="1800" b="1" i="1" dirty="0">
                <a:solidFill>
                  <a:srgbClr val="FF0000"/>
                </a:solidFill>
              </a:rPr>
              <a:t>kada kazna prouzrokuje rotaciju ekipe i pomjeranje Libera u poziciju 4, </a:t>
            </a:r>
            <a:r>
              <a:rPr lang="sr-Latn-RS" sz="1800" b="1" i="1" dirty="0" smtClean="0">
                <a:solidFill>
                  <a:srgbClr val="FF0000"/>
                </a:solidFill>
              </a:rPr>
              <a:t>ili</a:t>
            </a:r>
            <a:r>
              <a:rPr lang="sr-Latn-RS" sz="1800" dirty="0">
                <a:solidFill>
                  <a:srgbClr val="FF0000"/>
                </a:solidFill>
              </a:rPr>
              <a:t> </a:t>
            </a:r>
            <a:r>
              <a:rPr lang="sr-Latn-RS" sz="1800" b="1" i="1" dirty="0" smtClean="0">
                <a:solidFill>
                  <a:srgbClr val="FF0000"/>
                </a:solidFill>
              </a:rPr>
              <a:t>kada </a:t>
            </a:r>
            <a:r>
              <a:rPr lang="sr-Latn-RS" sz="1800" b="1" i="1" dirty="0">
                <a:solidFill>
                  <a:srgbClr val="FF0000"/>
                </a:solidFill>
              </a:rPr>
              <a:t>aktivni Libero postane nesposoban da nastavi igru, a to prouzrokuje da </a:t>
            </a:r>
            <a:r>
              <a:rPr lang="sr-Latn-RS" sz="1800" b="1" i="1" dirty="0" smtClean="0">
                <a:solidFill>
                  <a:srgbClr val="FF0000"/>
                </a:solidFill>
              </a:rPr>
              <a:t>nadigravanje</a:t>
            </a:r>
            <a:r>
              <a:rPr lang="sr-Latn-RS" sz="1800" dirty="0">
                <a:solidFill>
                  <a:srgbClr val="FF0000"/>
                </a:solidFill>
              </a:rPr>
              <a:t> </a:t>
            </a:r>
            <a:r>
              <a:rPr lang="sr-Latn-RS" sz="1800" b="1" i="1" dirty="0" smtClean="0">
                <a:solidFill>
                  <a:srgbClr val="FF0000"/>
                </a:solidFill>
              </a:rPr>
              <a:t>ne </a:t>
            </a:r>
            <a:r>
              <a:rPr lang="sr-Latn-RS" sz="1800" b="1" i="1" dirty="0">
                <a:solidFill>
                  <a:srgbClr val="FF0000"/>
                </a:solidFill>
              </a:rPr>
              <a:t>bude okončano</a:t>
            </a:r>
            <a:r>
              <a:rPr lang="sr-Latn-RS" sz="1800" b="1" i="1" dirty="0" smtClean="0">
                <a:solidFill>
                  <a:srgbClr val="FF0000"/>
                </a:solidFill>
              </a:rPr>
              <a:t>)</a:t>
            </a:r>
            <a:r>
              <a:rPr lang="sr-Latn-RS" sz="1800" dirty="0">
                <a:solidFill>
                  <a:schemeClr val="accent3"/>
                </a:solidFill>
              </a:rPr>
              <a:t> </a:t>
            </a:r>
            <a:endParaRPr lang="en-US" sz="1800" dirty="0">
              <a:solidFill>
                <a:schemeClr val="accent3"/>
              </a:solidFill>
            </a:endParaRPr>
          </a:p>
          <a:p>
            <a:r>
              <a:rPr lang="sr-Latn-RS" sz="1800" dirty="0" smtClean="0">
                <a:solidFill>
                  <a:schemeClr val="accent3"/>
                </a:solidFill>
              </a:rPr>
              <a:t>Nepravilna </a:t>
            </a:r>
            <a:r>
              <a:rPr lang="sr-Latn-RS" sz="1800" dirty="0">
                <a:solidFill>
                  <a:schemeClr val="accent3"/>
                </a:solidFill>
              </a:rPr>
              <a:t>promjena igrača sa Liberom uključuje (između ostalog) situacije kada: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 smtClean="0">
                <a:solidFill>
                  <a:schemeClr val="accent3"/>
                </a:solidFill>
              </a:rPr>
              <a:t>      ‒ </a:t>
            </a:r>
            <a:r>
              <a:rPr lang="sr-Latn-RS" sz="1800" dirty="0">
                <a:solidFill>
                  <a:schemeClr val="accent3"/>
                </a:solidFill>
              </a:rPr>
              <a:t>nije okončano nadigravanje između dve promjene igrača sa Liberom;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 smtClean="0">
                <a:solidFill>
                  <a:schemeClr val="accent3"/>
                </a:solidFill>
              </a:rPr>
              <a:t>      ‒ </a:t>
            </a:r>
            <a:r>
              <a:rPr lang="sr-Latn-RS" sz="1800" dirty="0">
                <a:solidFill>
                  <a:schemeClr val="accent3"/>
                </a:solidFill>
              </a:rPr>
              <a:t>Libera mijenja bilo koji igrač osim drugog Libera ili onog igrača na čije </a:t>
            </a:r>
            <a:endParaRPr lang="sr-Latn-RS" sz="1800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        mjesto </a:t>
            </a:r>
            <a:r>
              <a:rPr lang="sr-Latn-RS" sz="1800" dirty="0">
                <a:solidFill>
                  <a:schemeClr val="accent3"/>
                </a:solidFill>
              </a:rPr>
              <a:t>je </a:t>
            </a:r>
            <a:r>
              <a:rPr lang="sr-Latn-RS" sz="1800" dirty="0" smtClean="0">
                <a:solidFill>
                  <a:schemeClr val="accent3"/>
                </a:solidFill>
              </a:rPr>
              <a:t>Libero</a:t>
            </a: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ušao</a:t>
            </a:r>
            <a:r>
              <a:rPr lang="sr-Latn-RS" sz="1800" dirty="0">
                <a:solidFill>
                  <a:schemeClr val="accent3"/>
                </a:solidFill>
              </a:rPr>
              <a:t>.</a:t>
            </a:r>
            <a:endParaRPr lang="en-US" sz="1800" dirty="0">
              <a:solidFill>
                <a:schemeClr val="accent3"/>
              </a:solidFill>
            </a:endParaRPr>
          </a:p>
          <a:p>
            <a:r>
              <a:rPr lang="sr-Latn-RS" sz="1800" dirty="0" smtClean="0">
                <a:solidFill>
                  <a:schemeClr val="accent3"/>
                </a:solidFill>
              </a:rPr>
              <a:t>Nepravilnu </a:t>
            </a:r>
            <a:r>
              <a:rPr lang="sr-Latn-RS" sz="1800" dirty="0">
                <a:solidFill>
                  <a:schemeClr val="accent3"/>
                </a:solidFill>
              </a:rPr>
              <a:t>promjenu igrača sa Liberom bi trebalo tretirati na isti način kao </a:t>
            </a:r>
            <a:r>
              <a:rPr lang="sr-Latn-RS" sz="1800" dirty="0" smtClean="0">
                <a:solidFill>
                  <a:schemeClr val="accent3"/>
                </a:solidFill>
              </a:rPr>
              <a:t>nepravilnu</a:t>
            </a: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zamjenu </a:t>
            </a:r>
            <a:r>
              <a:rPr lang="sr-Latn-RS" sz="1800" dirty="0">
                <a:solidFill>
                  <a:schemeClr val="accent3"/>
                </a:solidFill>
              </a:rPr>
              <a:t>igrača: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 smtClean="0">
                <a:solidFill>
                  <a:schemeClr val="accent3"/>
                </a:solidFill>
              </a:rPr>
              <a:t>      - </a:t>
            </a:r>
            <a:r>
              <a:rPr lang="sr-Latn-RS" sz="1800" dirty="0">
                <a:solidFill>
                  <a:schemeClr val="accent3"/>
                </a:solidFill>
              </a:rPr>
              <a:t>ukoliko se nepravilna promjena igrača sa Liberom primjeti pre početka </a:t>
            </a:r>
            <a:endParaRPr lang="sr-Latn-RS" sz="1800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       slijedećeg</a:t>
            </a: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nadigravanja</a:t>
            </a:r>
            <a:r>
              <a:rPr lang="sr-Latn-RS" sz="1800" dirty="0">
                <a:solidFill>
                  <a:schemeClr val="accent3"/>
                </a:solidFill>
              </a:rPr>
              <a:t>, sudije bi trebalo da je isprave, a ekipa </a:t>
            </a:r>
            <a:r>
              <a:rPr lang="sr-Latn-RS" sz="1800" dirty="0" smtClean="0">
                <a:solidFill>
                  <a:schemeClr val="accent3"/>
                </a:solidFill>
              </a:rPr>
              <a:t>se  </a:t>
            </a:r>
          </a:p>
          <a:p>
            <a:pPr marL="0" indent="0">
              <a:buNone/>
            </a:pP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       sankcioniše </a:t>
            </a:r>
            <a:r>
              <a:rPr lang="sr-Latn-RS" sz="1800" dirty="0">
                <a:solidFill>
                  <a:schemeClr val="accent3"/>
                </a:solidFill>
              </a:rPr>
              <a:t>za odugovlačenje.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 smtClean="0">
                <a:solidFill>
                  <a:schemeClr val="accent3"/>
                </a:solidFill>
              </a:rPr>
              <a:t>      - ukoliko </a:t>
            </a:r>
            <a:r>
              <a:rPr lang="sr-Latn-RS" sz="1800" dirty="0">
                <a:solidFill>
                  <a:schemeClr val="accent3"/>
                </a:solidFill>
              </a:rPr>
              <a:t>se nepravilna promjena igrača sa Liberom </a:t>
            </a:r>
            <a:r>
              <a:rPr lang="sr-Latn-RS" sz="1800" dirty="0" smtClean="0">
                <a:solidFill>
                  <a:schemeClr val="accent3"/>
                </a:solidFill>
              </a:rPr>
              <a:t>primijeti </a:t>
            </a:r>
            <a:r>
              <a:rPr lang="sr-Latn-RS" sz="1800" dirty="0">
                <a:solidFill>
                  <a:schemeClr val="accent3"/>
                </a:solidFill>
              </a:rPr>
              <a:t>nakon </a:t>
            </a:r>
            <a:endParaRPr lang="sr-Latn-RS" sz="1800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1800" dirty="0">
                <a:solidFill>
                  <a:schemeClr val="accent3"/>
                </a:solidFill>
              </a:rPr>
              <a:t> </a:t>
            </a:r>
            <a:r>
              <a:rPr lang="sr-Latn-RS" sz="1800" dirty="0" smtClean="0">
                <a:solidFill>
                  <a:schemeClr val="accent3"/>
                </a:solidFill>
              </a:rPr>
              <a:t>       servisnog </a:t>
            </a:r>
            <a:r>
              <a:rPr lang="sr-Latn-RS" sz="1800" dirty="0">
                <a:solidFill>
                  <a:schemeClr val="accent3"/>
                </a:solidFill>
              </a:rPr>
              <a:t>udarca, </a:t>
            </a:r>
            <a:r>
              <a:rPr lang="sr-Latn-RS" sz="1800" dirty="0" smtClean="0">
                <a:solidFill>
                  <a:schemeClr val="accent3"/>
                </a:solidFill>
              </a:rPr>
              <a:t>posledice </a:t>
            </a:r>
            <a:r>
              <a:rPr lang="sr-Latn-RS" sz="1800" dirty="0" smtClean="0">
                <a:solidFill>
                  <a:schemeClr val="accent3"/>
                </a:solidFill>
              </a:rPr>
              <a:t>su </a:t>
            </a:r>
            <a:r>
              <a:rPr lang="sr-Latn-RS" sz="1800" dirty="0">
                <a:solidFill>
                  <a:schemeClr val="accent3"/>
                </a:solidFill>
              </a:rPr>
              <a:t>iste kao one za nepravilnu zamjenu.</a:t>
            </a:r>
            <a:endParaRPr lang="en-US" sz="1800" dirty="0">
              <a:solidFill>
                <a:schemeClr val="accent3"/>
              </a:solidFill>
            </a:endParaRPr>
          </a:p>
          <a:p>
            <a:pPr marL="0" lvl="0" indent="0">
              <a:buNone/>
            </a:pPr>
            <a:endParaRPr lang="en-US" sz="18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1189038"/>
            <a:ext cx="8458200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OSNOVNI PRINCIPI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5807" y="1765201"/>
            <a:ext cx="8864600" cy="4968875"/>
          </a:xfrm>
        </p:spPr>
        <p:txBody>
          <a:bodyPr/>
          <a:lstStyle/>
          <a:p>
            <a:r>
              <a:rPr lang="sr-Latn-RS" sz="2000" dirty="0" smtClean="0">
                <a:solidFill>
                  <a:schemeClr val="accent3"/>
                </a:solidFill>
              </a:rPr>
              <a:t>Korištenje </a:t>
            </a:r>
            <a:r>
              <a:rPr lang="sr-Latn-RS" sz="2000" dirty="0">
                <a:solidFill>
                  <a:schemeClr val="accent3"/>
                </a:solidFill>
              </a:rPr>
              <a:t>libero igrača je </a:t>
            </a:r>
            <a:r>
              <a:rPr lang="sr-Latn-RS" sz="2000" b="1" dirty="0">
                <a:solidFill>
                  <a:schemeClr val="accent3"/>
                </a:solidFill>
              </a:rPr>
              <a:t>MOGUĆNOST</a:t>
            </a:r>
            <a:r>
              <a:rPr lang="sr-Latn-RS" sz="2000" dirty="0">
                <a:solidFill>
                  <a:schemeClr val="accent3"/>
                </a:solidFill>
              </a:rPr>
              <a:t> ( opcija ) a ne obaveza.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Libero igrač koji je </a:t>
            </a:r>
            <a:r>
              <a:rPr lang="sr-Latn-RS" sz="2000" dirty="0" smtClean="0">
                <a:solidFill>
                  <a:schemeClr val="accent3"/>
                </a:solidFill>
              </a:rPr>
              <a:t>zamijenjen </a:t>
            </a:r>
            <a:r>
              <a:rPr lang="sr-Latn-RS" sz="2000" dirty="0">
                <a:solidFill>
                  <a:schemeClr val="accent3"/>
                </a:solidFill>
              </a:rPr>
              <a:t>procedurom ponovnog određivanja libera se </a:t>
            </a:r>
            <a:r>
              <a:rPr lang="sr-Latn-RS" sz="2000" b="1" dirty="0">
                <a:solidFill>
                  <a:schemeClr val="accent3"/>
                </a:solidFill>
              </a:rPr>
              <a:t>NE MOŽE</a:t>
            </a:r>
            <a:r>
              <a:rPr lang="sr-Latn-RS" sz="2000" dirty="0">
                <a:solidFill>
                  <a:schemeClr val="accent3"/>
                </a:solidFill>
              </a:rPr>
              <a:t> vratiti u igru do kraja </a:t>
            </a:r>
            <a:r>
              <a:rPr lang="sr-Latn-RS" sz="2000" dirty="0" smtClean="0">
                <a:solidFill>
                  <a:schemeClr val="accent3"/>
                </a:solidFill>
              </a:rPr>
              <a:t>utakmice.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„Povrijeđen“ libero </a:t>
            </a:r>
            <a:r>
              <a:rPr lang="sr-Latn-RS" sz="2000" b="1" dirty="0">
                <a:solidFill>
                  <a:schemeClr val="accent3"/>
                </a:solidFill>
              </a:rPr>
              <a:t>NIJE </a:t>
            </a:r>
            <a:r>
              <a:rPr lang="sr-Latn-RS" sz="2000" dirty="0">
                <a:solidFill>
                  <a:schemeClr val="accent3"/>
                </a:solidFill>
              </a:rPr>
              <a:t>u mogućnosti da se vrati u igru do kraja utakmice.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Libero postaje nesposoban za igru ako je povrijeđen, bolestan, isključen ili odstranjen.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dirty="0">
                <a:solidFill>
                  <a:schemeClr val="accent3"/>
                </a:solidFill>
              </a:rPr>
              <a:t>Libero može biti </a:t>
            </a:r>
            <a:r>
              <a:rPr lang="sr-Latn-RS" sz="2000" b="1" dirty="0" smtClean="0">
                <a:solidFill>
                  <a:schemeClr val="accent3"/>
                </a:solidFill>
              </a:rPr>
              <a:t>PROGLAŠEN NESPOSOBNIM ZA IGRU</a:t>
            </a:r>
            <a:r>
              <a:rPr lang="sr-Latn-RS" sz="2000" dirty="0" smtClean="0">
                <a:solidFill>
                  <a:schemeClr val="accent3"/>
                </a:solidFill>
              </a:rPr>
              <a:t> </a:t>
            </a:r>
            <a:r>
              <a:rPr lang="sr-Latn-RS" sz="2000" dirty="0">
                <a:solidFill>
                  <a:schemeClr val="accent3"/>
                </a:solidFill>
              </a:rPr>
              <a:t>iz bilo kog razloga, od strane trenera, ili, </a:t>
            </a:r>
            <a:r>
              <a:rPr lang="sr-Latn-RS" sz="2000" dirty="0" smtClean="0">
                <a:solidFill>
                  <a:schemeClr val="accent3"/>
                </a:solidFill>
              </a:rPr>
              <a:t>u</a:t>
            </a: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odsustvu </a:t>
            </a:r>
            <a:r>
              <a:rPr lang="sr-Latn-RS" sz="2000" dirty="0">
                <a:solidFill>
                  <a:schemeClr val="accent3"/>
                </a:solidFill>
              </a:rPr>
              <a:t>trenera, od strane kapitena u igri.</a:t>
            </a:r>
            <a:endParaRPr lang="en-US" sz="20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1831" y="1117129"/>
            <a:ext cx="8534400" cy="216217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023839" y="1621185"/>
            <a:ext cx="8534400" cy="24384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sr-Latn-RS" sz="2000" dirty="0" smtClean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U </a:t>
            </a:r>
            <a:r>
              <a:rPr lang="sr-Latn-R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slučaju da ekipa ima dva Libera, aktivni Libero bi trebalo da bude upisan u prvu od </a:t>
            </a:r>
            <a:r>
              <a:rPr lang="sr-Latn-RS" sz="2000" dirty="0" smtClean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dvije </a:t>
            </a:r>
            <a:r>
              <a:rPr lang="sr-Latn-R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specijalne linije rezervisane za Libera, obavezno prije nego što trener potpiše zapisnik. </a:t>
            </a:r>
            <a:endParaRPr lang="sr-Latn-RS" sz="2000" dirty="0" smtClean="0">
              <a:solidFill>
                <a:srgbClr val="FFFFFF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0" indent="-457200">
              <a:buAutoNum type="arabicPeriod"/>
            </a:pPr>
            <a:endParaRPr lang="sr-Latn-RS" sz="2000" dirty="0">
              <a:solidFill>
                <a:srgbClr val="FFFFFF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/>
            </a:r>
            <a:br>
              <a:rPr lang="en-U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</a:br>
            <a:r>
              <a:rPr lang="sr-Latn-R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2. Ako trener želi da </a:t>
            </a:r>
            <a:r>
              <a:rPr lang="sr-Latn-RS" sz="2000" dirty="0" smtClean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zamijeni </a:t>
            </a:r>
            <a:r>
              <a:rPr lang="sr-Latn-R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>aktivnog Libera rezervnim Liberom, postupak je isti kao kod promjene igrača sa Liberom. Nepravilnu promjenu igrača sa Liberom bi trebalo tretirati na isti način kao nepravilnu zamjenu igrača. </a:t>
            </a: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  <a:t/>
            </a:r>
            <a:br>
              <a:rPr lang="en-US" sz="2000" dirty="0">
                <a:solidFill>
                  <a:srgbClr val="FFFFFF"/>
                </a:solidFill>
                <a:latin typeface="Arial" pitchFamily="34" charset="0"/>
                <a:ea typeface="Calibri"/>
                <a:cs typeface="Arial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57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1189038"/>
            <a:ext cx="8458200" cy="5207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PONOVNO ODREĐIVANJE LIBERA</a:t>
            </a:r>
            <a:br>
              <a:rPr lang="sr-Latn-BA" dirty="0" smtClean="0">
                <a:solidFill>
                  <a:srgbClr val="FF0000"/>
                </a:solidFill>
              </a:rPr>
            </a:br>
            <a:r>
              <a:rPr lang="sr-Latn-BA" sz="2000" dirty="0" smtClean="0">
                <a:solidFill>
                  <a:srgbClr val="FF0000"/>
                </a:solidFill>
              </a:rPr>
              <a:t>EKIPA SA JEDNIM LIBEROM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5807" y="2125241"/>
            <a:ext cx="9359899" cy="5184775"/>
          </a:xfrm>
        </p:spPr>
        <p:txBody>
          <a:bodyPr/>
          <a:lstStyle/>
          <a:p>
            <a:pPr algn="just"/>
            <a:r>
              <a:rPr lang="sr-Latn-RS" sz="2000" dirty="0">
                <a:solidFill>
                  <a:schemeClr val="accent3"/>
                </a:solidFill>
              </a:rPr>
              <a:t> U slučaju kada ekipa ima na raspolaganju samo jednog Libera, ili </a:t>
            </a:r>
            <a:r>
              <a:rPr lang="sr-Latn-RS" sz="2000" dirty="0" smtClean="0">
                <a:solidFill>
                  <a:schemeClr val="accent3"/>
                </a:solidFill>
              </a:rPr>
              <a:t>je</a:t>
            </a: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samo </a:t>
            </a:r>
            <a:r>
              <a:rPr lang="sr-Latn-RS" sz="2000" dirty="0">
                <a:solidFill>
                  <a:schemeClr val="accent3"/>
                </a:solidFill>
              </a:rPr>
              <a:t>jedan Libero upisan u zapisnik, a on postane ili se proglasi nesposobnim za igru, </a:t>
            </a:r>
            <a:r>
              <a:rPr lang="sr-Latn-RS" sz="2000" dirty="0" smtClean="0">
                <a:solidFill>
                  <a:schemeClr val="accent3"/>
                </a:solidFill>
              </a:rPr>
              <a:t>trener</a:t>
            </a: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(ili </a:t>
            </a:r>
            <a:r>
              <a:rPr lang="sr-Latn-RS" sz="2000" dirty="0">
                <a:solidFill>
                  <a:schemeClr val="accent3"/>
                </a:solidFill>
              </a:rPr>
              <a:t>kapiten u igri, ukoliko trener nije prisutan) može da odredi bilo kog drugog igrača za </a:t>
            </a:r>
            <a:r>
              <a:rPr lang="sr-Latn-RS" sz="2000" dirty="0" smtClean="0">
                <a:solidFill>
                  <a:schemeClr val="accent3"/>
                </a:solidFill>
              </a:rPr>
              <a:t>novog</a:t>
            </a: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Libera </a:t>
            </a:r>
            <a:r>
              <a:rPr lang="sr-Latn-RS" sz="2000" dirty="0">
                <a:solidFill>
                  <a:schemeClr val="accent3"/>
                </a:solidFill>
              </a:rPr>
              <a:t>(sa izuzetkom igrača na čije </a:t>
            </a:r>
            <a:r>
              <a:rPr lang="sr-Latn-RS" sz="2000" dirty="0" smtClean="0">
                <a:solidFill>
                  <a:schemeClr val="accent3"/>
                </a:solidFill>
              </a:rPr>
              <a:t>mjesto </a:t>
            </a:r>
            <a:r>
              <a:rPr lang="sr-Latn-RS" sz="2000" dirty="0">
                <a:solidFill>
                  <a:schemeClr val="accent3"/>
                </a:solidFill>
              </a:rPr>
              <a:t>je ušao Libero), koji nije na terenu u </a:t>
            </a:r>
            <a:r>
              <a:rPr lang="sr-Latn-RS" sz="2000" dirty="0" smtClean="0">
                <a:solidFill>
                  <a:schemeClr val="accent3"/>
                </a:solidFill>
              </a:rPr>
              <a:t>trenutku</a:t>
            </a:r>
            <a:r>
              <a:rPr lang="sr-Latn-RS" sz="2000" dirty="0">
                <a:solidFill>
                  <a:schemeClr val="accent3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ponovnog </a:t>
            </a:r>
            <a:r>
              <a:rPr lang="sr-Latn-RS" sz="2000" dirty="0">
                <a:solidFill>
                  <a:schemeClr val="accent3"/>
                </a:solidFill>
              </a:rPr>
              <a:t>određivanja, do kraja utakmice</a:t>
            </a:r>
            <a:r>
              <a:rPr lang="sr-Latn-RS" sz="2000" dirty="0" smtClean="0">
                <a:solidFill>
                  <a:schemeClr val="accent3"/>
                </a:solidFill>
              </a:rPr>
              <a:t>.</a:t>
            </a:r>
            <a:r>
              <a:rPr lang="sr-Latn-RS" sz="2000" i="1" dirty="0">
                <a:solidFill>
                  <a:schemeClr val="accent3"/>
                </a:solidFill>
              </a:rPr>
              <a:t> </a:t>
            </a:r>
            <a:endParaRPr lang="sr-Latn-RS" sz="2000" i="1" dirty="0" smtClean="0">
              <a:solidFill>
                <a:schemeClr val="accent3"/>
              </a:solidFill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algn="just"/>
            <a:r>
              <a:rPr lang="sr-Latn-RS" sz="2000" b="1" i="1" dirty="0">
                <a:solidFill>
                  <a:srgbClr val="FF0000"/>
                </a:solidFill>
              </a:rPr>
              <a:t> Ukoliko aktivni Libero postane nesposoban za igru, može biti </a:t>
            </a:r>
            <a:r>
              <a:rPr lang="sr-Latn-RS" sz="2000" b="1" i="1" dirty="0" smtClean="0">
                <a:solidFill>
                  <a:srgbClr val="FF0000"/>
                </a:solidFill>
              </a:rPr>
              <a:t> </a:t>
            </a:r>
            <a:r>
              <a:rPr lang="sr-Latn-RS" sz="2000" b="1" i="1" dirty="0" smtClean="0">
                <a:solidFill>
                  <a:srgbClr val="FF0000"/>
                </a:solidFill>
              </a:rPr>
              <a:t>promijenjen </a:t>
            </a:r>
            <a:r>
              <a:rPr lang="sr-Latn-RS" sz="2000" b="1" i="1" dirty="0">
                <a:solidFill>
                  <a:srgbClr val="FF0000"/>
                </a:solidFill>
              </a:rPr>
              <a:t>igračem </a:t>
            </a:r>
            <a:r>
              <a:rPr lang="sr-Latn-RS" sz="2000" b="1" i="1" dirty="0" smtClean="0">
                <a:solidFill>
                  <a:srgbClr val="FF0000"/>
                </a:solidFill>
              </a:rPr>
              <a:t>umjesto</a:t>
            </a:r>
            <a:r>
              <a:rPr lang="sr-Latn-RS" sz="2000" dirty="0" smtClean="0">
                <a:solidFill>
                  <a:srgbClr val="FF0000"/>
                </a:solidFill>
              </a:rPr>
              <a:t> </a:t>
            </a:r>
            <a:r>
              <a:rPr lang="sr-Latn-RS" sz="2000" b="1" i="1" dirty="0" smtClean="0">
                <a:solidFill>
                  <a:srgbClr val="FF0000"/>
                </a:solidFill>
              </a:rPr>
              <a:t>kojeg </a:t>
            </a:r>
            <a:r>
              <a:rPr lang="sr-Latn-RS" sz="2000" b="1" i="1" dirty="0">
                <a:solidFill>
                  <a:srgbClr val="FF0000"/>
                </a:solidFill>
              </a:rPr>
              <a:t>je ušao u igru ili momentalnim i direktnim ulaskom na teren novoodređenog </a:t>
            </a:r>
            <a:r>
              <a:rPr lang="sr-Latn-RS" sz="2000" b="1" i="1" dirty="0" smtClean="0">
                <a:solidFill>
                  <a:srgbClr val="FF0000"/>
                </a:solidFill>
              </a:rPr>
              <a:t>Libera.</a:t>
            </a:r>
            <a:r>
              <a:rPr lang="sr-Latn-RS" sz="2000" dirty="0">
                <a:solidFill>
                  <a:srgbClr val="FF0000"/>
                </a:solidFill>
              </a:rPr>
              <a:t> </a:t>
            </a:r>
            <a:r>
              <a:rPr lang="sr-Latn-RS" sz="2000" dirty="0" smtClean="0">
                <a:solidFill>
                  <a:schemeClr val="accent3"/>
                </a:solidFill>
              </a:rPr>
              <a:t>Libero </a:t>
            </a:r>
            <a:r>
              <a:rPr lang="sr-Latn-RS" sz="2000" dirty="0">
                <a:solidFill>
                  <a:schemeClr val="accent3"/>
                </a:solidFill>
              </a:rPr>
              <a:t>koji je predmet ponovnog određivanja nema pravo da igra do kraja </a:t>
            </a:r>
            <a:r>
              <a:rPr lang="sr-Latn-RS" sz="2000" dirty="0" smtClean="0">
                <a:solidFill>
                  <a:schemeClr val="accent3"/>
                </a:solidFill>
              </a:rPr>
              <a:t>utakmice. Ukoliko </a:t>
            </a:r>
            <a:r>
              <a:rPr lang="sr-Latn-RS" sz="2000" dirty="0">
                <a:solidFill>
                  <a:schemeClr val="accent3"/>
                </a:solidFill>
              </a:rPr>
              <a:t>Libero nije na terenu u trenutku kada je proglašen nesposobnim za igru, takođe može biti predmet ponovnog određivanja. Libero koji je proglašen nesposobnim za igru nema pravo da igra do kraja utakmice.</a:t>
            </a:r>
            <a:endParaRPr lang="en-US" sz="20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5847" y="757089"/>
            <a:ext cx="8534400" cy="2162175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/>
            </a:r>
            <a:br>
              <a:rPr lang="en-US" dirty="0">
                <a:solidFill>
                  <a:schemeClr val="accent3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095847" y="1333153"/>
            <a:ext cx="8534400" cy="2438400"/>
          </a:xfrm>
        </p:spPr>
        <p:txBody>
          <a:bodyPr/>
          <a:lstStyle/>
          <a:p>
            <a:r>
              <a:rPr lang="sr-Latn-RS" sz="2000" dirty="0">
                <a:solidFill>
                  <a:schemeClr val="accent3"/>
                </a:solidFill>
              </a:rPr>
              <a:t> </a:t>
            </a:r>
            <a:endParaRPr lang="sr-Latn-RS" sz="2000" dirty="0" smtClean="0">
              <a:solidFill>
                <a:schemeClr val="accent3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r-Latn-RS" sz="2000" dirty="0" smtClean="0">
                <a:solidFill>
                  <a:schemeClr val="accent3"/>
                </a:solidFill>
              </a:rPr>
              <a:t>Trener</a:t>
            </a:r>
            <a:r>
              <a:rPr lang="sr-Latn-RS" sz="2000" dirty="0">
                <a:solidFill>
                  <a:schemeClr val="accent3"/>
                </a:solidFill>
              </a:rPr>
              <a:t>, ili kapiten u igri, ukoliko trener nije prisutan, se obraća drugom sudiji, obavještavajući ga/je o ponovnom određivanju. </a:t>
            </a:r>
            <a:endParaRPr lang="sr-Latn-RS" sz="2000" dirty="0" smtClean="0">
              <a:solidFill>
                <a:schemeClr val="accent3"/>
              </a:solidFill>
            </a:endParaRPr>
          </a:p>
          <a:p>
            <a:endParaRPr lang="sr-Latn-RS" sz="2000" dirty="0" smtClean="0">
              <a:solidFill>
                <a:schemeClr val="accent3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r-Latn-RS" sz="2000" dirty="0" smtClean="0">
                <a:solidFill>
                  <a:schemeClr val="accent3"/>
                </a:solidFill>
              </a:rPr>
              <a:t>Ako </a:t>
            </a:r>
            <a:r>
              <a:rPr lang="sr-Latn-RS" sz="2000" dirty="0">
                <a:solidFill>
                  <a:schemeClr val="accent3"/>
                </a:solidFill>
              </a:rPr>
              <a:t>bi novoodređeni Libero postao ili bio proglašen nesposobnim da nastavi igru, buduća nova određivanja bi bila moguća. </a:t>
            </a:r>
            <a:endParaRPr lang="sr-Latn-RS" sz="2000" dirty="0" smtClean="0">
              <a:solidFill>
                <a:schemeClr val="accent3"/>
              </a:solidFill>
            </a:endParaRPr>
          </a:p>
          <a:p>
            <a:endParaRPr lang="sr-Latn-RS" sz="2000" dirty="0" smtClean="0">
              <a:solidFill>
                <a:schemeClr val="accent3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r-Latn-RS" sz="2000" dirty="0" smtClean="0">
                <a:solidFill>
                  <a:schemeClr val="accent3"/>
                </a:solidFill>
              </a:rPr>
              <a:t>Ukoliko </a:t>
            </a:r>
            <a:r>
              <a:rPr lang="sr-Latn-RS" sz="2000" dirty="0">
                <a:solidFill>
                  <a:schemeClr val="accent3"/>
                </a:solidFill>
              </a:rPr>
              <a:t>trener uputi zahtjev da kapiten ekipe bude određen za novog Libera, to će biti dozvoljeno, ali se, u tom slučaju, kapiten ekipe mora odreći svih liderskih prava</a:t>
            </a:r>
            <a:r>
              <a:rPr lang="sr-Latn-RS" sz="2000" dirty="0" smtClean="0">
                <a:solidFill>
                  <a:schemeClr val="accent3"/>
                </a:solidFill>
              </a:rPr>
              <a:t>.</a:t>
            </a:r>
          </a:p>
          <a:p>
            <a:endParaRPr lang="sr-Latn-RS" sz="2000" dirty="0" smtClean="0">
              <a:solidFill>
                <a:schemeClr val="accent3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r-Latn-RS" sz="2000" dirty="0" smtClean="0">
                <a:solidFill>
                  <a:schemeClr val="accent3"/>
                </a:solidFill>
              </a:rPr>
              <a:t>U </a:t>
            </a:r>
            <a:r>
              <a:rPr lang="sr-Latn-RS" sz="2000" dirty="0">
                <a:solidFill>
                  <a:schemeClr val="accent3"/>
                </a:solidFill>
              </a:rPr>
              <a:t>slučaju ponovnog određivanja Libera, broj igrača, koji je određen za novog Libera, mora biti upisan u rubriku Primjedbe u zapisniku i na list za kontrolu Libera (ili u elektronski zapisnik, ukoliko se koristi).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715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68400" y="1189038"/>
            <a:ext cx="8458200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EKIPA SA DVA LIBERA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6601" y="1981200"/>
            <a:ext cx="9072562" cy="4648200"/>
          </a:xfrm>
        </p:spPr>
        <p:txBody>
          <a:bodyPr/>
          <a:lstStyle/>
          <a:p>
            <a:r>
              <a:rPr lang="sr-Latn-RS" sz="2000" dirty="0">
                <a:solidFill>
                  <a:schemeClr val="accent3"/>
                </a:solidFill>
              </a:rPr>
              <a:t>Ukoliko ekipa ima dva Libera upisana u zapisnik, a jedan postane nesposoban da igra, </a:t>
            </a:r>
            <a:r>
              <a:rPr lang="sr-Latn-RS" sz="2000" dirty="0" smtClean="0">
                <a:solidFill>
                  <a:schemeClr val="accent3"/>
                </a:solidFill>
              </a:rPr>
              <a:t>ekipa ima </a:t>
            </a:r>
            <a:r>
              <a:rPr lang="sr-Latn-RS" sz="2000" dirty="0">
                <a:solidFill>
                  <a:schemeClr val="accent3"/>
                </a:solidFill>
              </a:rPr>
              <a:t>pravo da igra sa samo jednim Liberom.</a:t>
            </a:r>
            <a:endParaRPr lang="en-US" sz="20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r-Latn-RS" sz="2000" dirty="0">
                <a:solidFill>
                  <a:schemeClr val="accent3"/>
                </a:solidFill>
              </a:rPr>
              <a:t> </a:t>
            </a:r>
            <a:endParaRPr lang="en-US" sz="2000" dirty="0">
              <a:solidFill>
                <a:schemeClr val="accent3"/>
              </a:solidFill>
            </a:endParaRPr>
          </a:p>
          <a:p>
            <a:r>
              <a:rPr lang="sr-Latn-RS" sz="2000" b="1" u="sng" dirty="0">
                <a:solidFill>
                  <a:schemeClr val="bg1"/>
                </a:solidFill>
              </a:rPr>
              <a:t>Ponovno određivanje će biti dozvoljeno samo u slučaju da ni preostali Libero nije </a:t>
            </a:r>
            <a:r>
              <a:rPr lang="sr-Latn-RS" sz="2000" b="1" u="sng" dirty="0" smtClean="0">
                <a:solidFill>
                  <a:schemeClr val="bg1"/>
                </a:solidFill>
              </a:rPr>
              <a:t>u</a:t>
            </a:r>
            <a:r>
              <a:rPr lang="sr-Latn-RS" sz="2000" b="1" u="sng" dirty="0">
                <a:solidFill>
                  <a:schemeClr val="bg1"/>
                </a:solidFill>
              </a:rPr>
              <a:t> </a:t>
            </a:r>
            <a:r>
              <a:rPr lang="sr-Latn-RS" sz="2000" b="1" u="sng" dirty="0" smtClean="0">
                <a:solidFill>
                  <a:schemeClr val="bg1"/>
                </a:solidFill>
              </a:rPr>
              <a:t>mogućnosti </a:t>
            </a:r>
            <a:r>
              <a:rPr lang="sr-Latn-RS" sz="2000" b="1" u="sng" dirty="0">
                <a:solidFill>
                  <a:schemeClr val="bg1"/>
                </a:solidFill>
              </a:rPr>
              <a:t>da nastavi igru.</a:t>
            </a:r>
            <a:endParaRPr lang="en-US" sz="2000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000" b="1" u="sng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"/>
        <a:ea typeface="ＭＳ Ｐゴシック"/>
        <a:cs typeface=""/>
      </a:majorFont>
      <a:minorFont>
        <a:latin typeface="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472</Words>
  <Application>Microsoft Office PowerPoint</Application>
  <PresentationFormat>Custom</PresentationFormat>
  <Paragraphs>94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Leere Präsentation</vt:lpstr>
      <vt:lpstr>Seminar za službena lica UOS OSRS   Kozara, 24-26.08. 2018</vt:lpstr>
      <vt:lpstr>ODREĐIVANJE LIBERA</vt:lpstr>
      <vt:lpstr>AKCIJE U KOJIMA UČESTVUJE LIBERO </vt:lpstr>
      <vt:lpstr>PROMJENE IGRAČA SA LIBEROM</vt:lpstr>
      <vt:lpstr>OSNOVNI PRINCIPI</vt:lpstr>
      <vt:lpstr> </vt:lpstr>
      <vt:lpstr>PONOVNO ODREĐIVANJE LIBERA EKIPA SA JEDNIM LIBEROM</vt:lpstr>
      <vt:lpstr> </vt:lpstr>
      <vt:lpstr>EKIPA SA DVA LIBERA</vt:lpstr>
      <vt:lpstr>REZIME</vt:lpstr>
      <vt:lpstr>HVALA NA PAŽNJI!</vt:lpstr>
    </vt:vector>
  </TitlesOfParts>
  <Company>achtung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Marco Heer</dc:creator>
  <cp:lastModifiedBy>Jelena</cp:lastModifiedBy>
  <cp:revision>106</cp:revision>
  <cp:lastPrinted>2010-10-14T14:37:41Z</cp:lastPrinted>
  <dcterms:created xsi:type="dcterms:W3CDTF">2010-10-14T14:12:17Z</dcterms:created>
  <dcterms:modified xsi:type="dcterms:W3CDTF">2018-07-19T15:36:56Z</dcterms:modified>
</cp:coreProperties>
</file>