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97" r:id="rId4"/>
    <p:sldId id="298" r:id="rId5"/>
    <p:sldId id="299" r:id="rId6"/>
    <p:sldId id="321" r:id="rId7"/>
    <p:sldId id="322" r:id="rId8"/>
    <p:sldId id="303" r:id="rId9"/>
    <p:sldId id="305" r:id="rId10"/>
    <p:sldId id="307" r:id="rId11"/>
    <p:sldId id="309" r:id="rId12"/>
    <p:sldId id="296" r:id="rId13"/>
    <p:sldId id="323" r:id="rId14"/>
    <p:sldId id="272" r:id="rId15"/>
    <p:sldId id="271" r:id="rId16"/>
    <p:sldId id="280" r:id="rId17"/>
    <p:sldId id="313" r:id="rId18"/>
    <p:sldId id="325" r:id="rId19"/>
    <p:sldId id="281" r:id="rId20"/>
    <p:sldId id="317" r:id="rId21"/>
    <p:sldId id="318" r:id="rId22"/>
    <p:sldId id="345" r:id="rId23"/>
    <p:sldId id="319" r:id="rId24"/>
    <p:sldId id="284" r:id="rId25"/>
    <p:sldId id="327" r:id="rId26"/>
    <p:sldId id="329" r:id="rId27"/>
    <p:sldId id="331" r:id="rId28"/>
    <p:sldId id="333" r:id="rId29"/>
    <p:sldId id="335" r:id="rId30"/>
    <p:sldId id="337" r:id="rId31"/>
    <p:sldId id="339" r:id="rId32"/>
    <p:sldId id="355" r:id="rId33"/>
    <p:sldId id="357" r:id="rId34"/>
    <p:sldId id="356" r:id="rId35"/>
    <p:sldId id="286" r:id="rId36"/>
    <p:sldId id="294" r:id="rId37"/>
    <p:sldId id="287" r:id="rId38"/>
    <p:sldId id="291" r:id="rId39"/>
    <p:sldId id="301" r:id="rId40"/>
    <p:sldId id="348" r:id="rId41"/>
    <p:sldId id="358" r:id="rId42"/>
    <p:sldId id="350" r:id="rId43"/>
    <p:sldId id="341" r:id="rId44"/>
    <p:sldId id="359" r:id="rId45"/>
    <p:sldId id="354" r:id="rId46"/>
    <p:sldId id="258" r:id="rId47"/>
    <p:sldId id="267" r:id="rId48"/>
    <p:sldId id="353" r:id="rId49"/>
    <p:sldId id="266" r:id="rId50"/>
    <p:sldId id="285" r:id="rId51"/>
    <p:sldId id="260" r:id="rId52"/>
    <p:sldId id="268" r:id="rId53"/>
    <p:sldId id="29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7050-3DE4-4EE2-9FE5-2C004E73B9F9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60EC-E28E-48D1-9D5C-429787287B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osrs.org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www.os-r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trs.ba/" TargetMode="External"/><Relationship Id="rId2" Type="http://schemas.openxmlformats.org/officeDocument/2006/relationships/hyperlink" Target="http://www.os-rs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7659624" cy="1066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СУДИЈСКИ КОЛЕГИЈ СА ФИНАЛНОГ ТУРНИРА ПРВОГ ПРВЕНСТВА СРПСКЕ </a:t>
            </a:r>
            <a:r>
              <a:rPr lang="ru-RU" dirty="0" smtClean="0"/>
              <a:t>(МУШКАРЦИ)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1200" dirty="0"/>
              <a:t>игран </a:t>
            </a:r>
            <a:r>
              <a:rPr lang="ru-RU" sz="1200" dirty="0" smtClean="0"/>
              <a:t>23.-24.04.1994.године </a:t>
            </a:r>
            <a:r>
              <a:rPr lang="ru-RU" sz="1200" dirty="0"/>
              <a:t>у </a:t>
            </a:r>
            <a:r>
              <a:rPr lang="ru-RU" sz="1200" dirty="0" smtClean="0"/>
              <a:t>БАЊА ЛУЦИ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022942"/>
            <a:ext cx="3648075" cy="266765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2024529"/>
            <a:ext cx="3638550" cy="2664479"/>
          </a:xfrm>
        </p:spPr>
      </p:pic>
    </p:spTree>
    <p:extLst>
      <p:ext uri="{BB962C8B-B14F-4D97-AF65-F5344CB8AC3E}">
        <p14:creationId xmlns:p14="http://schemas.microsoft.com/office/powerpoint/2010/main" val="4261875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533400"/>
            <a:ext cx="4657725" cy="5943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495800" cy="5943600"/>
          </a:xfrm>
        </p:spPr>
      </p:pic>
    </p:spTree>
    <p:extLst>
      <p:ext uri="{BB962C8B-B14F-4D97-AF65-F5344CB8AC3E}">
        <p14:creationId xmlns:p14="http://schemas.microsoft.com/office/powerpoint/2010/main" val="246263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ОСНИВАЊЕ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620000" cy="5105400"/>
          </a:xfrm>
        </p:spPr>
        <p:txBody>
          <a:bodyPr>
            <a:normAutofit lnSpcReduction="10000"/>
          </a:bodyPr>
          <a:lstStyle/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ПОСЛИЈЕ ПРВЕ ТАКМИЧАРСКЕ СЕЗОНЕ БИЛИ СУ</a:t>
            </a:r>
          </a:p>
          <a:p>
            <a:pPr algn="ctr"/>
            <a:r>
              <a:rPr lang="sr-Cyrl-BA" sz="2400" b="1" dirty="0" smtClean="0"/>
              <a:t>СТВОРЕНИ УСЛОВИ ЗА ИНТЕРЕСНО ОРГАНИЗОВАЊЕ </a:t>
            </a:r>
          </a:p>
          <a:p>
            <a:pPr algn="ctr"/>
            <a:r>
              <a:rPr lang="sr-Cyrl-BA" sz="2400" b="1" dirty="0" smtClean="0"/>
              <a:t>ОДБОЈКАШКИХ СУДИЈА.</a:t>
            </a:r>
            <a:endParaRPr lang="sr-Cyrl-BA" sz="2400" b="1" dirty="0"/>
          </a:p>
          <a:p>
            <a:pPr algn="ctr"/>
            <a:endParaRPr lang="sr-Cyrl-BA" sz="2400" b="1" dirty="0" smtClean="0"/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>
                <a:solidFill>
                  <a:srgbClr val="FF0000"/>
                </a:solidFill>
              </a:rPr>
              <a:t>НА КАМПУ „ПЛИТВИЦЕ“ 1994.ГОДИНЕ </a:t>
            </a:r>
            <a:r>
              <a:rPr lang="sr-Cyrl-BA" sz="2400" b="1" dirty="0" smtClean="0"/>
              <a:t>ДОНЕСЕНА ОДЛУКА О ОСНИВАЊУ УДРУЖЕЊА ОДБОЈКАШКИХ СУДИЈА.</a:t>
            </a:r>
          </a:p>
          <a:p>
            <a:pPr algn="ctr"/>
            <a:endParaRPr lang="sr-Cyrl-BA" sz="2400" b="1" dirty="0" smtClean="0"/>
          </a:p>
          <a:p>
            <a:pPr algn="ctr"/>
            <a:endParaRPr lang="sr-Cyrl-BA" sz="2400" b="1" dirty="0"/>
          </a:p>
          <a:p>
            <a:pPr algn="ctr"/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056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ОСНИВАЊЕ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4800600"/>
          </a:xfrm>
        </p:spPr>
        <p:txBody>
          <a:bodyPr>
            <a:normAutofit/>
          </a:bodyPr>
          <a:lstStyle/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ЗА ПРВОГ ПРЕДСЈЕДНИКА УДРУЖЕЊА ИЗАБРАН САВЕЗНИ СУДИЈА </a:t>
            </a:r>
            <a:r>
              <a:rPr lang="sr-Cyrl-BA" sz="2800" b="1" dirty="0" smtClean="0">
                <a:solidFill>
                  <a:srgbClr val="FF0000"/>
                </a:solidFill>
              </a:rPr>
              <a:t>ДУШКО ОВУКА </a:t>
            </a:r>
            <a:r>
              <a:rPr lang="sr-Cyrl-BA" sz="2400" b="1" dirty="0" smtClean="0"/>
              <a:t>ИЗ БАЊА ЛУКЕ.</a:t>
            </a:r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/>
              <a:t>ЧЛАНОВИ ОДБОРА СУ БИЛИ ЈОШ </a:t>
            </a:r>
            <a:r>
              <a:rPr lang="sr-Cyrl-BA" sz="2800" b="1" dirty="0" smtClean="0">
                <a:solidFill>
                  <a:srgbClr val="FF0000"/>
                </a:solidFill>
              </a:rPr>
              <a:t>СЛОБОДАН НИКИЋ </a:t>
            </a:r>
            <a:r>
              <a:rPr lang="sr-Cyrl-BA" sz="2400" b="1" dirty="0" smtClean="0"/>
              <a:t>ИЗ БРЧКОГ И </a:t>
            </a:r>
            <a:r>
              <a:rPr lang="sr-Cyrl-BA" sz="2800" b="1" dirty="0" smtClean="0">
                <a:solidFill>
                  <a:srgbClr val="FF0000"/>
                </a:solidFill>
              </a:rPr>
              <a:t>БРАНИСЛАВ БОШЊАК </a:t>
            </a:r>
            <a:r>
              <a:rPr lang="sr-Cyrl-BA" sz="2400" b="1" dirty="0" smtClean="0"/>
              <a:t>ИЗ БРОДА. </a:t>
            </a:r>
          </a:p>
          <a:p>
            <a:pPr algn="ctr"/>
            <a:endParaRPr lang="sr-Cyrl-BA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85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endParaRPr lang="en-US" sz="24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620000" cy="3886200"/>
          </a:xfrm>
        </p:spPr>
        <p:txBody>
          <a:bodyPr>
            <a:normAutofit/>
          </a:bodyPr>
          <a:lstStyle/>
          <a:p>
            <a:pPr algn="ctr"/>
            <a:endParaRPr lang="en-US" sz="2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810559"/>
              </p:ext>
            </p:extLst>
          </p:nvPr>
        </p:nvGraphicFramePr>
        <p:xfrm>
          <a:off x="0" y="0"/>
          <a:ext cx="9143999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850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ОСНИВАЊЕ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20000" cy="4419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r-Cyrl-BA" sz="3100" b="1" dirty="0" smtClean="0"/>
              <a:t>ЗНАЧАЈАН ДОПРИНОС РАЗВОЈУ УДРУЖЕЊА ДАЛИ СУ ОДБОЈКАШКИ РАДНИЦИ ИЗ СРБИЈЕ:</a:t>
            </a:r>
          </a:p>
          <a:p>
            <a:pPr algn="ctr"/>
            <a:endParaRPr lang="sr-Cyrl-BA" sz="3100" b="1" dirty="0" smtClean="0"/>
          </a:p>
          <a:p>
            <a:pPr algn="ctr"/>
            <a:r>
              <a:rPr lang="sr-Cyrl-BA" sz="3100" b="1" dirty="0" smtClean="0"/>
              <a:t>МИЛОМИР ЂУРИЋ (НОВИ САД),</a:t>
            </a:r>
          </a:p>
          <a:p>
            <a:pPr algn="ctr"/>
            <a:r>
              <a:rPr lang="sr-Cyrl-BA" sz="3100" b="1" dirty="0" smtClean="0"/>
              <a:t>МИЋАН ИЛИЋ (БЕОГРАД),</a:t>
            </a:r>
          </a:p>
          <a:p>
            <a:pPr algn="ctr"/>
            <a:r>
              <a:rPr lang="sr-Cyrl-BA" sz="3100" b="1" dirty="0" smtClean="0"/>
              <a:t>ДЕЈАН ЈОВАНОВИЋ (БЕОГРАД),</a:t>
            </a:r>
          </a:p>
          <a:p>
            <a:pPr algn="ctr"/>
            <a:r>
              <a:rPr lang="sr-Cyrl-BA" sz="3100" b="1" dirty="0" smtClean="0"/>
              <a:t>МИЛОРАД ПОПОВИЋ (СРЕМСКИ КАРЛОВЦИ),</a:t>
            </a:r>
          </a:p>
          <a:p>
            <a:pPr algn="ctr"/>
            <a:r>
              <a:rPr lang="sr-Cyrl-BA" sz="3100" b="1" dirty="0" smtClean="0"/>
              <a:t>ЈУГОСЛАВ СПАСИЋ (НОВИ САД)</a:t>
            </a:r>
          </a:p>
          <a:p>
            <a:pPr algn="ctr"/>
            <a:r>
              <a:rPr lang="sr-Cyrl-BA" sz="3100" b="1" dirty="0" smtClean="0"/>
              <a:t>И МНОГИ ДРУГИ.</a:t>
            </a:r>
          </a:p>
          <a:p>
            <a:pPr algn="ctr"/>
            <a:endParaRPr lang="sr-Cyrl-BA" sz="2400" b="1" dirty="0" smtClean="0"/>
          </a:p>
          <a:p>
            <a:pPr algn="ctr"/>
            <a:endParaRPr lang="sr-Cyrl-BA" sz="2400" b="1" dirty="0" smtClean="0"/>
          </a:p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89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41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2728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ОСНИВАЊЕ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114800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BA" sz="2400" b="1" dirty="0" smtClean="0"/>
              <a:t>СУДИЈСКА ОРГАНИЗАЦИЈА ДАЛА ЈЕ ЗНАЧАЈАН ДОПРИНОС  У ОМАСОВЉАВАЊУ</a:t>
            </a:r>
          </a:p>
          <a:p>
            <a:pPr algn="ctr"/>
            <a:r>
              <a:rPr lang="sr-Cyrl-BA" sz="2400" b="1" dirty="0" smtClean="0"/>
              <a:t>СУДИЈСКОГ КАДРА У ПРВОМ РЕДУ ИЗ </a:t>
            </a:r>
          </a:p>
          <a:p>
            <a:pPr algn="ctr"/>
            <a:r>
              <a:rPr lang="sr-Cyrl-BA" sz="2400" b="1" dirty="0" smtClean="0"/>
              <a:t>РЕДОВА ОДБОЈКАША И ОДБОЈКАШИЦА, </a:t>
            </a:r>
          </a:p>
          <a:p>
            <a:pPr algn="ctr"/>
            <a:r>
              <a:rPr lang="sr-Cyrl-BA" sz="2400" b="1" dirty="0" smtClean="0"/>
              <a:t>У ПОЧЕТКУ ПРИ ЗАЛАСКУ ИГРАЧКЕ КАРИЈЕРЕ,</a:t>
            </a:r>
          </a:p>
          <a:p>
            <a:pPr algn="ctr"/>
            <a:r>
              <a:rPr lang="sr-Cyrl-BA" sz="2400" b="1" dirty="0" smtClean="0"/>
              <a:t>А КАСНИЈЕ И НА САМОМ ПОЧЕТКУ КАРИЈЕРЕ.</a:t>
            </a:r>
          </a:p>
          <a:p>
            <a:pPr algn="ctr"/>
            <a:endParaRPr lang="sr-Cyrl-BA" sz="2400" b="1" dirty="0" smtClean="0"/>
          </a:p>
          <a:p>
            <a:pPr algn="ctr"/>
            <a:endParaRPr lang="sr-Cyrl-BA" sz="2400" b="1" dirty="0" smtClean="0"/>
          </a:p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ight Arrow 2"/>
          <p:cNvSpPr/>
          <p:nvPr/>
        </p:nvSpPr>
        <p:spPr>
          <a:xfrm>
            <a:off x="609600" y="14478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733800" y="2133600"/>
            <a:ext cx="3429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756494" y="2133600"/>
            <a:ext cx="318516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ИЗ ИСТОРИЈЕ ОДБОЈКЕ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620000" cy="51054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/>
              <a:t>ОДБОЈКА КАО СПОРТ СЕ ПОЈАВЉУЈЕ У САД-у 1985.године</a:t>
            </a:r>
          </a:p>
          <a:p>
            <a:pPr algn="ctr"/>
            <a:r>
              <a:rPr lang="sr-Cyrl-BA" sz="2400" b="1" dirty="0" smtClean="0"/>
              <a:t>ЊЕН ИДЕЈНИ ТВОРАЦ ЈЕ ВИЛИЈАМ Г. МОРГАН</a:t>
            </a:r>
          </a:p>
          <a:p>
            <a:pPr algn="ctr"/>
            <a:endParaRPr lang="sr-Cyrl-BA" sz="2200" b="1" dirty="0"/>
          </a:p>
          <a:p>
            <a:pPr algn="ctr"/>
            <a:r>
              <a:rPr lang="sr-Cyrl-BA" sz="2400" b="1" dirty="0" smtClean="0"/>
              <a:t>СПОЈИО ЕЛЕМЕНТЕ КОШАРКЕ, БЕЈЗБОЛА, ТЕНИСА И РУКОМЕТА И КРЕИРАО НОВУ ИГРУ КОЈУ ЈЕ НАЗВАО </a:t>
            </a:r>
            <a:r>
              <a:rPr lang="sr-Cyrl-BA" sz="2600" b="1" dirty="0" smtClean="0">
                <a:solidFill>
                  <a:srgbClr val="FF0000"/>
                </a:solidFill>
              </a:rPr>
              <a:t>МИНТОНЕТЕ </a:t>
            </a:r>
            <a:r>
              <a:rPr lang="sr-Cyrl-BA" sz="2400" b="1" dirty="0" smtClean="0">
                <a:solidFill>
                  <a:schemeClr val="tx1"/>
                </a:solidFill>
              </a:rPr>
              <a:t>А НЕШТО КАСНИЈЕ И ОДБОЈКОМ.</a:t>
            </a:r>
          </a:p>
          <a:p>
            <a:pPr algn="ctr"/>
            <a:endParaRPr lang="sr-Cyrl-BA" sz="2200" b="1" dirty="0">
              <a:solidFill>
                <a:schemeClr val="tx1"/>
              </a:solidFill>
            </a:endParaRP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ЖЕЉА МУ ЈЕ БИЛА ДА СМАЊИ КОНТАКТЕ У ИГРИ У ОДНОСУ НА КОШАРКУ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Korisnik\Desktop\48376050_10215661009070494_2038286853278269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4360" y="207818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71055" y="1371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691884" y="5334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Korisnik\Desktop\200562_1003783060689_899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8" y="0"/>
            <a:ext cx="9152238" cy="6858000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4" name="Right Arrow 3"/>
          <p:cNvSpPr/>
          <p:nvPr/>
        </p:nvSpPr>
        <p:spPr>
          <a:xfrm>
            <a:off x="0" y="2743200"/>
            <a:ext cx="8260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577084" y="0"/>
            <a:ext cx="484632" cy="597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401430" y="0"/>
            <a:ext cx="484632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839552" y="0"/>
            <a:ext cx="484632" cy="7338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Korisnik\Desktop\IMG-8946e262ec8d638586e7f28c2a6bff7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0" y="0"/>
            <a:ext cx="9150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129284" y="21015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29884" y="22539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9144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6685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01"/>
            <a:ext cx="7467600" cy="9906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ДОСАДАШЊИ ПРЕДСЈЕДНИЦИ </a:t>
            </a:r>
            <a:r>
              <a:rPr lang="ru-RU" sz="2400" b="1" i="1" dirty="0">
                <a:solidFill>
                  <a:srgbClr val="FF0000"/>
                </a:solidFill>
              </a:rPr>
              <a:t>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6172200" cy="3962400"/>
          </a:xfrm>
        </p:spPr>
        <p:txBody>
          <a:bodyPr>
            <a:normAutofit/>
          </a:bodyPr>
          <a:lstStyle/>
          <a:p>
            <a:r>
              <a:rPr lang="sr-Cyrl-BA" sz="2200" b="1" dirty="0" smtClean="0"/>
              <a:t>ДУШКО ОВУКА (1994-1998)</a:t>
            </a:r>
          </a:p>
          <a:p>
            <a:endParaRPr lang="sr-Cyrl-BA" sz="2200" b="1" dirty="0" smtClean="0"/>
          </a:p>
          <a:p>
            <a:r>
              <a:rPr lang="sr-Cyrl-BA" sz="2200" b="1" dirty="0" smtClean="0"/>
              <a:t>СЛОБОДАН НИКИЋ (1998-2001)</a:t>
            </a:r>
          </a:p>
          <a:p>
            <a:endParaRPr lang="sr-Cyrl-BA" sz="2200" b="1" dirty="0" smtClean="0"/>
          </a:p>
          <a:p>
            <a:r>
              <a:rPr lang="sr-Cyrl-BA" sz="2200" b="1" dirty="0" smtClean="0"/>
              <a:t>ДУШКО ОВУКА (2001-2013)</a:t>
            </a:r>
          </a:p>
          <a:p>
            <a:endParaRPr lang="sr-Cyrl-BA" sz="2200" b="1" dirty="0" smtClean="0"/>
          </a:p>
          <a:p>
            <a:r>
              <a:rPr lang="sr-Cyrl-BA" sz="2200" b="1" dirty="0" smtClean="0"/>
              <a:t>ДАРКО САВИЋ (2013-2014)</a:t>
            </a:r>
          </a:p>
          <a:p>
            <a:endParaRPr lang="sr-Cyrl-BA" sz="2200" b="1" dirty="0" smtClean="0"/>
          </a:p>
          <a:p>
            <a:r>
              <a:rPr lang="sr-Cyrl-BA" sz="2200" b="1" dirty="0" smtClean="0"/>
              <a:t>НИКОЛА КОЗИЋ (2014- до сад)</a:t>
            </a:r>
            <a:endParaRPr lang="en-US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64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01"/>
            <a:ext cx="7467600" cy="9906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ДОСАДАШЊИ СЕКРЕТАРИ </a:t>
            </a:r>
            <a:r>
              <a:rPr lang="ru-RU" sz="2400" b="1" i="1" dirty="0">
                <a:solidFill>
                  <a:srgbClr val="FF0000"/>
                </a:solidFill>
              </a:rPr>
              <a:t>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7391400" cy="3962400"/>
          </a:xfrm>
        </p:spPr>
        <p:txBody>
          <a:bodyPr>
            <a:normAutofit/>
          </a:bodyPr>
          <a:lstStyle/>
          <a:p>
            <a:r>
              <a:rPr lang="sr-Cyrl-BA" sz="2200" b="1" dirty="0" smtClean="0"/>
              <a:t>ЗДРАВКО РУЖЕЛА (-19.01.2009.)</a:t>
            </a:r>
          </a:p>
          <a:p>
            <a:endParaRPr lang="sr-Cyrl-BA" sz="2200" b="1" dirty="0" smtClean="0"/>
          </a:p>
          <a:p>
            <a:r>
              <a:rPr lang="sr-Cyrl-BA" sz="2200" b="1" dirty="0" smtClean="0"/>
              <a:t>НИКОЛА КОШЕВИЋ ( 19.01.2009. – 28.12.2013.)</a:t>
            </a:r>
          </a:p>
          <a:p>
            <a:endParaRPr lang="sr-Cyrl-BA" sz="2200" b="1" dirty="0" smtClean="0"/>
          </a:p>
          <a:p>
            <a:r>
              <a:rPr lang="sr-Cyrl-BA" sz="2200" b="1" dirty="0" smtClean="0"/>
              <a:t>БОЈАНА ЧОЛИЋ </a:t>
            </a:r>
            <a:r>
              <a:rPr lang="sr-Latn-BA" sz="2200" b="1" dirty="0" smtClean="0"/>
              <a:t>ex. </a:t>
            </a:r>
            <a:r>
              <a:rPr lang="sr-Cyrl-BA" sz="2200" b="1" dirty="0" smtClean="0"/>
              <a:t>НОВАКОВИЋ (28.12.2013. – 15.06.2014.)</a:t>
            </a:r>
          </a:p>
          <a:p>
            <a:endParaRPr lang="sr-Cyrl-BA" sz="2200" b="1" dirty="0" smtClean="0"/>
          </a:p>
          <a:p>
            <a:r>
              <a:rPr lang="sr-Cyrl-BA" sz="2200" b="1" dirty="0" smtClean="0"/>
              <a:t>ЈЕЛЕНА РИСТИВОЈЕВИЋ КУЗМАНОВИЋ (15.06.2014. -  )</a:t>
            </a:r>
            <a:endParaRPr lang="en-US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0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152401"/>
            <a:ext cx="7467600" cy="762000"/>
          </a:xfrm>
        </p:spPr>
        <p:txBody>
          <a:bodyPr/>
          <a:lstStyle/>
          <a:p>
            <a:pPr algn="ctr"/>
            <a:r>
              <a:rPr lang="ru-RU" sz="2400" dirty="0"/>
              <a:t>ЕВИДЕНЦИЈА </a:t>
            </a:r>
            <a:r>
              <a:rPr lang="ru-RU" sz="2400" dirty="0" smtClean="0"/>
              <a:t>СЛУЖБЕНИХ </a:t>
            </a:r>
            <a:r>
              <a:rPr lang="ru-RU" sz="2400" dirty="0"/>
              <a:t>ЛИЦА </a:t>
            </a:r>
            <a:r>
              <a:rPr lang="ru-RU" sz="2400" dirty="0" smtClean="0"/>
              <a:t>НА ЛИСТАМА УОС </a:t>
            </a:r>
            <a:r>
              <a:rPr lang="ru-RU" sz="2400" dirty="0"/>
              <a:t>ОС РС</a:t>
            </a:r>
            <a:endParaRPr lang="en-US" sz="24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73695"/>
              </p:ext>
            </p:extLst>
          </p:nvPr>
        </p:nvGraphicFramePr>
        <p:xfrm>
          <a:off x="990600" y="914391"/>
          <a:ext cx="6858000" cy="5791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57"/>
                <a:gridCol w="1870365"/>
                <a:gridCol w="558057"/>
                <a:gridCol w="558057"/>
                <a:gridCol w="558057"/>
                <a:gridCol w="558057"/>
                <a:gridCol w="558057"/>
                <a:gridCol w="802208"/>
                <a:gridCol w="837085"/>
              </a:tblGrid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Р. БР.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СУДИЈСКИ ОДБОР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ПЛс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ПЛд-к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Ас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Ад-к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Бс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Мс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BA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Бања Лука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Бијељина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Билећа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Брчко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Вишеград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Гацко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Градишка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Дервента и Брод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Добој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Зворник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Источно Н.Сарајево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Лопаре и Угљевик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Љубиње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 dirty="0">
                          <a:effectLst/>
                        </a:rPr>
                        <a:t>Модрича</a:t>
                      </a:r>
                      <a:endParaRPr lang="sr-Cyrl-B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Мркоњић Град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Обудовац и Пелагићево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Пале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Приједор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Прњавор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Рогатица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Рудо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Соколац и Х.Пијесак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Фоча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Лакташи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Чајниче</a:t>
                      </a:r>
                      <a:endParaRPr lang="sr-Cyrl-B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  <a:tr h="214489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300" u="none" strike="noStrike">
                          <a:effectLst/>
                        </a:rPr>
                        <a:t>УКУПНО</a:t>
                      </a:r>
                      <a:endParaRPr lang="sr-Cyrl-BA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40" marR="6940" marT="694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722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1"/>
            <a:ext cx="7467600" cy="1143000"/>
          </a:xfrm>
        </p:spPr>
        <p:txBody>
          <a:bodyPr/>
          <a:lstStyle/>
          <a:p>
            <a:pPr algn="ctr"/>
            <a:r>
              <a:rPr lang="ru-RU" sz="2400" dirty="0" smtClean="0"/>
              <a:t>СЛУЖБЕНА ЛИЦА </a:t>
            </a:r>
            <a:r>
              <a:rPr lang="ru-RU" sz="2400" dirty="0"/>
              <a:t>УОС </a:t>
            </a:r>
            <a:r>
              <a:rPr lang="ru-RU" sz="2400" dirty="0" smtClean="0"/>
              <a:t>ОСРС НА ЛИСТАМА </a:t>
            </a:r>
            <a:br>
              <a:rPr lang="ru-RU" sz="2400" dirty="0" smtClean="0"/>
            </a:br>
            <a:r>
              <a:rPr lang="ru-RU" sz="2400" dirty="0" smtClean="0"/>
              <a:t>ПО РСО</a:t>
            </a:r>
            <a:endParaRPr lang="en-US" sz="24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65341"/>
              </p:ext>
            </p:extLst>
          </p:nvPr>
        </p:nvGraphicFramePr>
        <p:xfrm>
          <a:off x="609600" y="1600203"/>
          <a:ext cx="8000999" cy="4495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2057400"/>
                <a:gridCol w="680459"/>
                <a:gridCol w="691141"/>
                <a:gridCol w="685800"/>
                <a:gridCol w="762000"/>
                <a:gridCol w="685800"/>
                <a:gridCol w="762000"/>
                <a:gridCol w="990599"/>
              </a:tblGrid>
              <a:tr h="69852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Р. БР.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РСО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ПЛс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ПЛд-к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Ас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Ад-к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Бс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МС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6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r-Cyrl-BA" sz="20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>
                          <a:effectLst/>
                        </a:rPr>
                        <a:t>Бања Лука</a:t>
                      </a:r>
                      <a:endParaRPr lang="sr-Cyrl-B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  <a:tr h="4616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 dirty="0">
                          <a:effectLst/>
                        </a:rPr>
                        <a:t>Приједор</a:t>
                      </a:r>
                      <a:endParaRPr lang="sr-Cyrl-B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  <a:tr h="4616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 dirty="0">
                          <a:effectLst/>
                        </a:rPr>
                        <a:t>Добој</a:t>
                      </a:r>
                      <a:endParaRPr lang="sr-Cyrl-B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  <a:tr h="4616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 dirty="0">
                          <a:effectLst/>
                        </a:rPr>
                        <a:t>Семберија и БД</a:t>
                      </a:r>
                      <a:endParaRPr lang="sr-Cyrl-B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  <a:tr h="565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900" u="none" strike="noStrike" dirty="0">
                          <a:effectLst/>
                        </a:rPr>
                        <a:t>Сарајево-Романија</a:t>
                      </a:r>
                      <a:endParaRPr lang="sr-Cyrl-B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  <a:tr h="4616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>
                          <a:effectLst/>
                        </a:rPr>
                        <a:t>Херцеговина</a:t>
                      </a:r>
                      <a:endParaRPr lang="sr-Cyrl-B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  <a:tr h="461672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  <a:tr h="461672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>
                          <a:effectLst/>
                        </a:rPr>
                        <a:t>УКУПНО</a:t>
                      </a:r>
                      <a:endParaRPr lang="sr-Cyrl-BA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83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0" marR="7400" marT="74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700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1"/>
            <a:ext cx="7467600" cy="1143000"/>
          </a:xfrm>
        </p:spPr>
        <p:txBody>
          <a:bodyPr/>
          <a:lstStyle/>
          <a:p>
            <a:pPr algn="ctr"/>
            <a:r>
              <a:rPr lang="ru-RU" sz="2400" dirty="0"/>
              <a:t>ЖЕНЕ НА ЛИСТАМА СЛУЖБЕНИХ ЛИЦА УОС </a:t>
            </a:r>
            <a:r>
              <a:rPr lang="ru-RU" sz="2400" dirty="0" smtClean="0"/>
              <a:t>ОСРС</a:t>
            </a:r>
            <a:endParaRPr lang="en-US" sz="24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37008"/>
              </p:ext>
            </p:extLst>
          </p:nvPr>
        </p:nvGraphicFramePr>
        <p:xfrm>
          <a:off x="685800" y="1828800"/>
          <a:ext cx="7619997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216"/>
                <a:gridCol w="1601407"/>
                <a:gridCol w="891216"/>
                <a:gridCol w="557011"/>
                <a:gridCol w="891216"/>
                <a:gridCol w="445608"/>
                <a:gridCol w="1085416"/>
                <a:gridCol w="1256907"/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Р. БР.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ЛИСТЕ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МУШКАРЦИ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ЖЕНЕ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ПРОЦЕНАТ</a:t>
                      </a:r>
                      <a:endParaRPr lang="sr-Cyrl-B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 dirty="0">
                          <a:effectLst/>
                        </a:rPr>
                        <a:t>Судије ПЛ</a:t>
                      </a:r>
                      <a:endParaRPr lang="sr-Cyrl-B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23.08%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 dirty="0">
                          <a:effectLst/>
                        </a:rPr>
                        <a:t>Д-К ПЛ</a:t>
                      </a:r>
                      <a:endParaRPr lang="sr-Cyrl-B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0.00%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>
                          <a:effectLst/>
                        </a:rPr>
                        <a:t>Судије А</a:t>
                      </a:r>
                      <a:endParaRPr lang="sr-Cyrl-B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39.13%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>
                          <a:effectLst/>
                        </a:rPr>
                        <a:t>Д-К А</a:t>
                      </a:r>
                      <a:endParaRPr lang="sr-Cyrl-B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40.00%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>
                          <a:effectLst/>
                        </a:rPr>
                        <a:t>Судије Б</a:t>
                      </a:r>
                      <a:endParaRPr lang="sr-Cyrl-B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44.44%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000" u="none" strike="noStrike">
                          <a:effectLst/>
                        </a:rPr>
                        <a:t>УКУПНО</a:t>
                      </a:r>
                      <a:endParaRPr lang="sr-Cyrl-BA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36.14%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2" marR="8142" marT="814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941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ИЗ ИСТОРИЈЕ ОДБОЈКЕ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620000" cy="3733800"/>
          </a:xfrm>
        </p:spPr>
        <p:txBody>
          <a:bodyPr>
            <a:normAutofit/>
          </a:bodyPr>
          <a:lstStyle/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НА ПОЧЕТКУ ЈЕ БИЛА ТЕНИСКА МРЕЖА ПОДИГНУТА НА ВИСИНУ 198,12 цм, ТАМАН ТОЛИКО ДА БУДЕ ИЗНАД ЉУДСКИХ ГЛАВА.</a:t>
            </a:r>
          </a:p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ПРВА ОДБОЈКАШКА УТАКМИЦА ЈЕ ОДИГРАНА </a:t>
            </a:r>
          </a:p>
          <a:p>
            <a:pPr algn="ctr"/>
            <a:r>
              <a:rPr lang="sr-Cyrl-BA" sz="2400" b="1" dirty="0" smtClean="0"/>
              <a:t>07.јула 1896.године НА СПРИНГФИЛД КОЛЕЏУ</a:t>
            </a:r>
          </a:p>
          <a:p>
            <a:pPr algn="ctr"/>
            <a:endParaRPr lang="sr-Cyrl-BA" sz="2400" b="1" dirty="0"/>
          </a:p>
          <a:p>
            <a:pPr algn="ctr"/>
            <a:endParaRPr lang="sr-Cyrl-BA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1"/>
            <a:ext cx="7467600" cy="1143000"/>
          </a:xfrm>
        </p:spPr>
        <p:txBody>
          <a:bodyPr/>
          <a:lstStyle/>
          <a:p>
            <a:pPr algn="ctr"/>
            <a:r>
              <a:rPr lang="ru-RU" sz="2400" dirty="0"/>
              <a:t>СТАРОСНА СТРУКТУРА НА ЛИСТАМА СЛУЖБЕНИХ ЛИЦА УОС </a:t>
            </a:r>
            <a:r>
              <a:rPr lang="ru-RU" sz="2400" dirty="0" smtClean="0"/>
              <a:t>ОСРС</a:t>
            </a:r>
            <a:endParaRPr lang="en-US" sz="24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22120"/>
              </p:ext>
            </p:extLst>
          </p:nvPr>
        </p:nvGraphicFramePr>
        <p:xfrm>
          <a:off x="1066800" y="2285999"/>
          <a:ext cx="7086600" cy="3657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809"/>
                <a:gridCol w="2705613"/>
                <a:gridCol w="2763178"/>
              </a:tblGrid>
              <a:tr h="648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Р. БР.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ЛИСТЕ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ПРОСЈЕК ГОДИНА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Судије</a:t>
                      </a:r>
                      <a:r>
                        <a:rPr lang="en-US" sz="2000" dirty="0">
                          <a:effectLst/>
                        </a:rPr>
                        <a:t> ПЛ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Д-К ПЛ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47.7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Судије</a:t>
                      </a:r>
                      <a:r>
                        <a:rPr lang="en-US" sz="2000" dirty="0">
                          <a:effectLst/>
                        </a:rPr>
                        <a:t> А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31.8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Д-К А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41.2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Судије Б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25.3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83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Тренутно бројно стање</a:t>
            </a:r>
            <a:br>
              <a:rPr lang="sr-Cyrl-BA" sz="2400" b="1" i="1" dirty="0" smtClean="0">
                <a:solidFill>
                  <a:srgbClr val="FF0000"/>
                </a:solidFill>
              </a:rPr>
            </a:br>
            <a:r>
              <a:rPr lang="sr-Cyrl-BA" sz="2400" b="1" i="1" dirty="0" smtClean="0">
                <a:solidFill>
                  <a:srgbClr val="FF0000"/>
                </a:solidFill>
              </a:rPr>
              <a:t>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620000" cy="4953000"/>
          </a:xfrm>
        </p:spPr>
        <p:txBody>
          <a:bodyPr>
            <a:normAutofit/>
          </a:bodyPr>
          <a:lstStyle/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>
                <a:solidFill>
                  <a:srgbClr val="FF0000"/>
                </a:solidFill>
              </a:rPr>
              <a:t>83</a:t>
            </a:r>
            <a:r>
              <a:rPr lang="sr-Cyrl-BA" sz="2400" b="1" dirty="0" smtClean="0"/>
              <a:t> СЛУЖБЕНА ЛИЦА НА ЛИСТАМА ЗА СТАЛНА ТАКМИЧЕЊА У ОРГАНИЗАЦИЈИ ОСРС</a:t>
            </a:r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>
                <a:solidFill>
                  <a:srgbClr val="FF0000"/>
                </a:solidFill>
              </a:rPr>
              <a:t>212</a:t>
            </a:r>
            <a:r>
              <a:rPr lang="sr-Cyrl-BA" sz="2400" b="1" dirty="0" smtClean="0"/>
              <a:t> СЛУЖБЕНИХ ЛИЦА СА ПЛАЋЕНОМ ЧЛАНАРИНОМ </a:t>
            </a:r>
          </a:p>
          <a:p>
            <a:pPr algn="ctr"/>
            <a:r>
              <a:rPr lang="sr-Cyrl-BA" sz="2400" b="1" dirty="0" smtClean="0"/>
              <a:t>НА „Ц“ ЛИСТИ</a:t>
            </a:r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>
                <a:solidFill>
                  <a:srgbClr val="FF0000"/>
                </a:solidFill>
              </a:rPr>
              <a:t>295</a:t>
            </a:r>
            <a:r>
              <a:rPr lang="sr-Cyrl-BA" sz="2400" b="1" dirty="0" smtClean="0"/>
              <a:t> УКУПАН БРОЈ СЛУЖБЕНИХ ЛИЦА </a:t>
            </a:r>
          </a:p>
          <a:p>
            <a:pPr algn="ctr"/>
            <a:r>
              <a:rPr lang="sr-Cyrl-BA" sz="2400" b="1" dirty="0" smtClean="0"/>
              <a:t>УОС ОСРС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6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620000" cy="5943600"/>
          </a:xfrm>
        </p:spPr>
        <p:txBody>
          <a:bodyPr>
            <a:normAutofit/>
          </a:bodyPr>
          <a:lstStyle/>
          <a:p>
            <a:pPr algn="ctr"/>
            <a:endParaRPr lang="sr-Cyrl-BA" sz="2400" b="1" dirty="0" smtClean="0"/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/>
              <a:t>КОЛИКО СЕ СТАЊЕ ОД ОСНИВАЊА ПРОМЈЕНИЛО ГОВОРИ У ПРИЛОГ И ЧИЊЕНИЦА ДА СУДИЈЕ ИЗ НАШЕГ УДРУЖЕЊА У ПОСЛЕДЊИХ ПАР ГОДИНИ СУДЕ ЕВРОПСКА ПРВЕНСТВА, ПОЛУФИНАЛЕ ЛИГЕ ШАМПИОНА, ФИНАЛЕ ЕВРОПСКОГ ПРВЕНСТВА У ОДБОЈЦИ НА ПИЈЕСКУ, ФИНАЛЕ ЦЕВ КУПА, ЗАВРШНИЦЕ ЕВРОПСКИХ ПРВЕНСТАВА У МЛАЂИМ КАТЕГОРИЈАМА И МНОГА ДРУГА ЕВРОПСКА И СВЈЕТСКА ТАКМИЧЕЊА.</a:t>
            </a:r>
            <a:endParaRPr lang="sr-Cyrl-BA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4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620000" cy="5943600"/>
          </a:xfrm>
        </p:spPr>
        <p:txBody>
          <a:bodyPr>
            <a:normAutofit/>
          </a:bodyPr>
          <a:lstStyle/>
          <a:p>
            <a:pPr algn="ctr"/>
            <a:endParaRPr lang="sr-Cyrl-BA" sz="2400" b="1" dirty="0" smtClean="0"/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/>
              <a:t>ТАКОЂЕ, ПРИЈЕ 5 ГОДИНА ЈЕ ПОКРЕНУТ И </a:t>
            </a:r>
          </a:p>
          <a:p>
            <a:pPr algn="ctr"/>
            <a:r>
              <a:rPr lang="sr-Cyrl-BA" sz="2400" b="1" dirty="0" smtClean="0"/>
              <a:t>САЈТ УОС ОСРС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www.uosrs.org</a:t>
            </a:r>
            <a:endParaRPr lang="sr-Cyrl-B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НА КОМЕ СЕ ОБЈАВЉУЈУ СВЕ АКТУЕЛНОСТИ ИЗ</a:t>
            </a: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ОДБОЈКАШКОГ СВИЈЕТА, ЗАНИМЉИВОСТИ, ФОТОГРАФИЈЕ СА УТАКМИЦА И ТУРНИРА, </a:t>
            </a: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ДЕЛЕГИРАЊА И ДР.</a:t>
            </a:r>
            <a:endParaRPr lang="sr-Cyrl-BA" sz="2400" b="1" dirty="0">
              <a:solidFill>
                <a:schemeClr val="tx1"/>
              </a:solidFill>
            </a:endParaRPr>
          </a:p>
          <a:p>
            <a:pPr algn="ctr"/>
            <a:endParaRPr lang="sr-Cyrl-B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А НЕКАДА ЈЕ ТО ИЗГЛЕДАЛО ОВАКО</a:t>
            </a:r>
            <a:endParaRPr lang="sr-Cyrl-BA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Korisnik\Desktop\IMG-3173c79a58e5fe468ad02baa89b0a2f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0782"/>
            <a:ext cx="3657600" cy="1046018"/>
          </a:xfrm>
        </p:spPr>
        <p:txBody>
          <a:bodyPr>
            <a:normAutofit fontScale="90000"/>
          </a:bodyPr>
          <a:lstStyle/>
          <a:p>
            <a:r>
              <a:rPr lang="sr-Cyrl-BA" sz="2400" dirty="0" smtClean="0">
                <a:solidFill>
                  <a:srgbClr val="FF0000"/>
                </a:solidFill>
              </a:rPr>
              <a:t>СЕМИНАРи</a:t>
            </a:r>
            <a:r>
              <a:rPr lang="sr-Cyrl-BA" dirty="0" smtClean="0">
                <a:solidFill>
                  <a:srgbClr val="FF0000"/>
                </a:solidFill>
              </a:rPr>
              <a:t> </a:t>
            </a:r>
            <a:r>
              <a:rPr lang="sr-Cyrl-BA" sz="2400" dirty="0" smtClean="0">
                <a:solidFill>
                  <a:srgbClr val="FF0000"/>
                </a:solidFill>
              </a:rPr>
              <a:t>ПРЕД </a:t>
            </a:r>
            <a:br>
              <a:rPr lang="sr-Cyrl-BA" sz="2400" dirty="0" smtClean="0">
                <a:solidFill>
                  <a:srgbClr val="FF0000"/>
                </a:solidFill>
              </a:rPr>
            </a:br>
            <a:r>
              <a:rPr lang="sr-Cyrl-BA" sz="2400" dirty="0" smtClean="0">
                <a:solidFill>
                  <a:srgbClr val="FF0000"/>
                </a:solidFill>
              </a:rPr>
              <a:t>ТАКМИЧАРСКУ СЕЗОНУ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267200" cy="3429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599" cy="3429000"/>
          </a:xfrm>
        </p:spPr>
      </p:pic>
      <p:pic>
        <p:nvPicPr>
          <p:cNvPr id="12290" name="Picture 2" descr="C:\Users\Korisnik\Desktop\radio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orisnik\Desktop\20170826_2116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876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226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НА КОЈИМА СЕ НАПОРНО РАДИ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56171"/>
            <a:ext cx="5472545" cy="3837709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 flipH="1">
            <a:off x="6934200" y="0"/>
            <a:ext cx="2209800" cy="990600"/>
          </a:xfrm>
        </p:spPr>
        <p:txBody>
          <a:bodyPr/>
          <a:lstStyle/>
          <a:p>
            <a:r>
              <a:rPr lang="sr-Cyrl-BA" dirty="0" smtClean="0"/>
              <a:t>АЛИ И УЖИВА </a:t>
            </a:r>
            <a:r>
              <a:rPr lang="sr-Cyrl-BA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035389"/>
            <a:ext cx="3657598" cy="382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Korisnik\Desktop\slike\IMG-5d4d494d18d1ad551f09ac69f14b54f1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53000" cy="30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orisnik\Desktop\FB_IMG_15039307352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799" cy="30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0"/>
            <a:ext cx="350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+mj-lt"/>
              </a:rPr>
              <a:t>АЛИ И УЖИВА </a:t>
            </a:r>
            <a:r>
              <a:rPr lang="sr-Cyrl-BA" sz="24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</a:t>
            </a:r>
          </a:p>
          <a:p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5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3314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855"/>
            <a:ext cx="4191000" cy="824345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РАЂАЈУ СЕ ЉУБАВИ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12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Korisnik\Desktop\67206535_2374486959257459_172374646095400140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1"/>
            <a:ext cx="4419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776" y="609600"/>
            <a:ext cx="7735824" cy="1066800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ОПРАШТАМО СА ЧЛАНОВИМА КОЈИ СУ ОТИШЛИ У ЗАСЛУЖЕНУ ПЕНЗИЈУ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2237184" cy="3124200"/>
          </a:xfr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2362200" cy="312420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286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105400"/>
            <a:ext cx="2362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МАРКО ТОХОЉ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05200" y="5119255"/>
            <a:ext cx="2362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ИВИЦА ПЕТЕР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210300" y="5119255"/>
            <a:ext cx="2362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РАДОВАН ВРАЧЕВИЋ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1407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ИЗ ИСТОРИЈЕ ОДБОЈКЕ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620000" cy="49530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/>
              <a:t>НА ОВИМ ПРОСТОРИМА ОДБОЈКА СЕ ПРВИ ПУТ ПОЈАВЉУЈЕ 1924.године У БЕОГРАДУ.</a:t>
            </a:r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/>
              <a:t>ВИЛИЈАМ ВАЈЛЕНД (САД) ДОНИО ОДБОЈКАШКУ ЛОПТУ И ОДРЖАО СЕМИНАР О ОДБОЈЦИ КАО СПОРТУ.</a:t>
            </a:r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/>
              <a:t>СВЈЕТСКА ОДБОЈКАШКА АСОЦИЈАЦИЈА  (ФИВБ) ОСНОВАНА ЈЕ 1947.године, А ДАНАС БРОЈИ 222 ЧЛАНИЦЕ.</a:t>
            </a:r>
          </a:p>
          <a:p>
            <a:pPr algn="ctr"/>
            <a:endParaRPr lang="sr-Cyrl-BA" sz="2400" b="1" dirty="0"/>
          </a:p>
          <a:p>
            <a:pPr algn="ctr"/>
            <a:endParaRPr lang="sr-Cyrl-BA" sz="2400" b="1" dirty="0"/>
          </a:p>
          <a:p>
            <a:pPr algn="ctr"/>
            <a:endParaRPr lang="sr-Cyrl-BA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3776" y="609600"/>
            <a:ext cx="8269224" cy="9144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ПРИЗНАЊЕ ЗА ДУГОГОДИШЊИ ДОПРИНОС РАДУ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52400" y="1676400"/>
            <a:ext cx="61722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3000" b="1" i="0" dirty="0" smtClean="0"/>
              <a:t>РАДОВАН ВРАЧЕВИЋ </a:t>
            </a:r>
            <a:r>
              <a:rPr lang="sr-Cyrl-BA" sz="2400" b="1" i="0" dirty="0" smtClean="0"/>
              <a:t>(1954)</a:t>
            </a:r>
          </a:p>
          <a:p>
            <a:pPr marL="0" indent="0">
              <a:buNone/>
            </a:pPr>
            <a:r>
              <a:rPr lang="sr-Cyrl-BA" sz="2400" b="1" i="0" dirty="0" smtClean="0"/>
              <a:t>ДЕРВЕНТА</a:t>
            </a:r>
          </a:p>
          <a:p>
            <a:r>
              <a:rPr lang="sr-Cyrl-BA" sz="2400" b="1" i="0" dirty="0" smtClean="0"/>
              <a:t>БРОЈ ЛЕГИТИМАЦИЈЕ  26</a:t>
            </a:r>
          </a:p>
          <a:p>
            <a:r>
              <a:rPr lang="sr-Cyrl-BA" sz="2400" b="1" i="0" dirty="0" smtClean="0"/>
              <a:t>1988.године-САВЕЗНИ СУДИЈА - САРАЈЕВО</a:t>
            </a:r>
          </a:p>
          <a:p>
            <a:r>
              <a:rPr lang="sr-Cyrl-BA" sz="2400" b="1" i="0" dirty="0" smtClean="0"/>
              <a:t>СУДИО </a:t>
            </a:r>
            <a:r>
              <a:rPr lang="sr-Latn-BA" sz="2400" b="1" i="0" dirty="0" smtClean="0"/>
              <a:t>I </a:t>
            </a:r>
            <a:r>
              <a:rPr lang="sr-Cyrl-BA" sz="2400" b="1" i="0" dirty="0" smtClean="0"/>
              <a:t>ЛИГУ РС И ПЛ БиХ</a:t>
            </a:r>
            <a:endParaRPr lang="sr-Latn-BA" sz="2400" b="1" i="0" dirty="0" smtClean="0"/>
          </a:p>
          <a:p>
            <a:r>
              <a:rPr lang="sr-Cyrl-BA" sz="2400" b="1" i="0" dirty="0" smtClean="0"/>
              <a:t>ОБАВЉАО ДУЖНОСТ Д-К У ОСРС И ОСБиХ</a:t>
            </a:r>
          </a:p>
          <a:p>
            <a:r>
              <a:rPr lang="sr-Cyrl-BA" sz="2400" b="1" i="0" dirty="0" smtClean="0"/>
              <a:t>4 МАНДАТА БИО ЧЛАН СКУПШТИНЕ  И 3 МАНДАТА БИО ЧЛАН ПРЕДСЈЕДНИШТВА УОС ОСРС</a:t>
            </a:r>
          </a:p>
          <a:p>
            <a:r>
              <a:rPr lang="sr-Cyrl-BA" sz="2400" b="1" i="0" dirty="0" smtClean="0"/>
              <a:t>2 МАНДАТА БИО ЧЛАН ИСПИТНИХ КОМИСИЈА ЗА СТИЦАЊЕ ВИШИХ СУДИСЈКИХ ЗВАЊА</a:t>
            </a:r>
            <a:endParaRPr lang="sr-Cyrl-BA" sz="2400" b="1" i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2286000" cy="304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3776" y="381000"/>
            <a:ext cx="8269224" cy="8382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ПРИЗНАЊЕ ЗА ДУГОГОДИШЊИ ДОПРИНОС РАДУ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8610600" cy="5181600"/>
          </a:xfrm>
        </p:spPr>
        <p:txBody>
          <a:bodyPr>
            <a:normAutofit/>
          </a:bodyPr>
          <a:lstStyle/>
          <a:p>
            <a:pPr algn="just"/>
            <a:r>
              <a:rPr lang="sr-Cyrl-BA" sz="2400" b="1" i="0" dirty="0" smtClean="0"/>
              <a:t>ПОСЛИЈЕ РАТА ОБНОВИО РАД ОК ДЕРВЕНТА</a:t>
            </a:r>
          </a:p>
          <a:p>
            <a:pPr algn="just"/>
            <a:r>
              <a:rPr lang="sr-Cyrl-BA" sz="2400" b="1" i="0" dirty="0" smtClean="0"/>
              <a:t>ЈЕДАН ОД ИНИЦИЈАТОРА И ОСНИВАЧА ПИОНИРСКЕ ЛИГЕ У ОСРС</a:t>
            </a:r>
          </a:p>
          <a:p>
            <a:pPr marL="342900" indent="-342900" algn="just"/>
            <a:r>
              <a:rPr lang="sr-Cyrl-BA" sz="2400" b="1" dirty="0" smtClean="0">
                <a:cs typeface="Arial" panose="020B0604020202020204" pitchFamily="34" charset="0"/>
              </a:rPr>
              <a:t>УЧЕСТВОВАО У ОРГАНИЗАЦИЈИ БАЛКАНСКОГ ПРВЕНСТВА ЗА ЈУНИОРКЕ У БАЊА ЛУЦИ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sr-Cyrl-BA" sz="2400" b="1" dirty="0" smtClean="0">
                <a:cs typeface="Arial" panose="020B0604020202020204" pitchFamily="34" charset="0"/>
              </a:rPr>
              <a:t>УЧЕСТВОВАО У ОРГАНИЗАЦИЈИ ЕВРОПСКОГ ПРВЕНСТВА ЗА КАДЕТЕ У ЛАКТАШИМА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sr-Cyrl-BA" sz="2400" b="1" dirty="0" smtClean="0">
                <a:cs typeface="Arial" panose="020B0604020202020204" pitchFamily="34" charset="0"/>
              </a:rPr>
              <a:t>НА СВЕЧАНОЈ СЈЕДНИЦИ ПОВОДОМ 10 ГОДИНА РАДА И ОСНИВАЊА ОСРС, ДОБИО ПРИЗНАЊЕ „ЗАХВАЛНИЦУ“ ЗА ДОПРИНОС У РАЗВОЈУ ОДБОЈКАШКОГ СПОРТА РС</a:t>
            </a:r>
            <a:endParaRPr lang="sr-Latn-BA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BA" sz="2400" b="1" i="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105400" cy="3429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6858000"/>
          </a:xfrm>
        </p:spPr>
      </p:pic>
      <p:pic>
        <p:nvPicPr>
          <p:cNvPr id="6148" name="Picture 4" descr="C:\Users\Korisnik\Desktop\sezona iza nas\IMG-85ce91bfab69bb345b71bb5971b61c8d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620000" cy="45720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/>
              <a:t>МНОГИ ОДБОЈКАШКИ РАДНИЦИ, КРОЗ РАД УДРУЖЕЊА ОДБОЈКАШКИХ СУДИЈА ОДБОЈКАШКОГ САВЕЗА РЕПУБЛИКЕ СРПСКЕ, ТЕ БРОЈНИМ КОМИСИЈАМА И ОСТАЛИМ РАДНИМ ТИЈЕЛИМА, ОСТАВИЛИ СУ НЕИЗБРИСИВ ПЕЧАТ У НАСТАНКУ И РАЗВОЈУ ОДБОЈКЕ У РЕПУБЛИЦИ СРПСКОЈ У ПРОТЕКЛИХ </a:t>
            </a:r>
          </a:p>
          <a:p>
            <a:pPr algn="ctr"/>
            <a:r>
              <a:rPr lang="sr-Cyrl-BA" sz="2400" b="1" dirty="0" smtClean="0"/>
              <a:t>25 ГОДИНА ПОСТОЈАЊА.</a:t>
            </a:r>
            <a:endParaRPr lang="sr-Cyrl-BA" sz="2400" b="1" dirty="0"/>
          </a:p>
          <a:p>
            <a:pPr algn="ctr"/>
            <a:r>
              <a:rPr lang="en-US" sz="2400" dirty="0"/>
              <a:t/>
            </a:r>
            <a:br>
              <a:rPr lang="en-US" sz="2400" dirty="0"/>
            </a:br>
            <a:endParaRPr lang="sr-Cyrl-BA" sz="24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18143"/>
            <a:ext cx="9144000" cy="363945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3200400"/>
          </a:xfrm>
        </p:spPr>
      </p:pic>
    </p:spTree>
    <p:extLst>
      <p:ext uri="{BB962C8B-B14F-4D97-AF65-F5344CB8AC3E}">
        <p14:creationId xmlns:p14="http://schemas.microsoft.com/office/powerpoint/2010/main" val="42684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620000" cy="45720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/>
              <a:t>СВИХ ОВИХ ГОДИНА ПОСТОЈАЊА УОС ОСРС ЈЕ ИМАО ОДЛИЧНУ САРАДЊУ И ПОДРШКУ У СВОМ РАДУ ОД СТРАНЕ КАНЦЕЛАРИЈЕ ОДБОЈКАШКОГ САВЕЗА РЕПУБЛИКЕ СРПСКЕ И УДРУЖЕЊА ОДБОЈКАШКИХ ТРЕНЕРА РС. </a:t>
            </a:r>
            <a:r>
              <a:rPr lang="en-US" sz="2400" dirty="0"/>
              <a:t/>
            </a:r>
            <a:br>
              <a:rPr lang="en-US" sz="2400" dirty="0"/>
            </a:br>
            <a:endParaRPr lang="sr-Cyrl-BA" sz="24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3776" y="609600"/>
            <a:ext cx="8269224" cy="9144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ПЛАКЕТА ЗА ДУГОГОДИШЊУ САРАДЊУ И ПОДРШКУ У РАДУ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5334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sz="3000" b="1" i="0" dirty="0" smtClean="0"/>
          </a:p>
          <a:p>
            <a:pPr marL="0" indent="0">
              <a:buNone/>
            </a:pPr>
            <a:endParaRPr lang="sr-Cyrl-BA" sz="3000" b="1" i="0" dirty="0" smtClean="0"/>
          </a:p>
          <a:p>
            <a:pPr marL="0" indent="0">
              <a:buNone/>
            </a:pPr>
            <a:r>
              <a:rPr lang="sr-Cyrl-BA" sz="3000" b="1" i="0" dirty="0" smtClean="0"/>
              <a:t>ОСРС</a:t>
            </a:r>
          </a:p>
          <a:p>
            <a:pPr marL="0" indent="0">
              <a:buNone/>
            </a:pPr>
            <a:r>
              <a:rPr lang="sr-Cyrl-BA" sz="2400" b="1" i="0" dirty="0" smtClean="0"/>
              <a:t>(1993)</a:t>
            </a:r>
          </a:p>
          <a:p>
            <a:pPr marL="0" indent="0">
              <a:buNone/>
            </a:pPr>
            <a:r>
              <a:rPr lang="sr-Cyrl-BA" sz="2400" b="1" i="0" dirty="0" smtClean="0"/>
              <a:t>МОДРИЧА</a:t>
            </a:r>
          </a:p>
          <a:p>
            <a:pPr marL="0" indent="0">
              <a:buNone/>
            </a:pPr>
            <a:endParaRPr lang="sr-Cyrl-BA" sz="2400" b="1" i="0" dirty="0"/>
          </a:p>
          <a:p>
            <a:pPr marL="0" indent="0">
              <a:buNone/>
            </a:pPr>
            <a:r>
              <a:rPr lang="en-US" sz="2400" b="1" i="0" dirty="0">
                <a:hlinkClick r:id="rId2"/>
              </a:rPr>
              <a:t>www.os-rs.org</a:t>
            </a:r>
          </a:p>
          <a:p>
            <a:pPr marL="0" indent="0">
              <a:buNone/>
            </a:pPr>
            <a:endParaRPr lang="en-US" sz="2400" b="1" i="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6248401" cy="1904999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4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3776" y="609600"/>
            <a:ext cx="8269224" cy="9144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i="1" dirty="0">
                <a:solidFill>
                  <a:srgbClr val="FF0000"/>
                </a:solidFill>
              </a:rPr>
              <a:t>ПЛАКЕТА ЗА ДУГОГОДИШЊУ САРАДЊУ И ПОДРШКУ У РАДУ УОС ОСРС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5334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sz="3000" b="1" i="0" dirty="0" smtClean="0"/>
          </a:p>
          <a:p>
            <a:pPr marL="0" indent="0">
              <a:buNone/>
            </a:pPr>
            <a:endParaRPr lang="sr-Cyrl-BA" sz="3000" b="1" i="0" dirty="0" smtClean="0"/>
          </a:p>
          <a:p>
            <a:pPr marL="0" indent="0">
              <a:buNone/>
            </a:pPr>
            <a:r>
              <a:rPr lang="sr-Cyrl-BA" sz="3000" b="1" i="0" dirty="0" smtClean="0"/>
              <a:t>УОТ ОСРС</a:t>
            </a:r>
          </a:p>
          <a:p>
            <a:pPr marL="0" indent="0">
              <a:buNone/>
            </a:pPr>
            <a:r>
              <a:rPr lang="sr-Cyrl-BA" sz="2400" b="1" i="0" dirty="0" smtClean="0"/>
              <a:t>(1998)</a:t>
            </a:r>
          </a:p>
          <a:p>
            <a:pPr marL="0" indent="0">
              <a:buNone/>
            </a:pPr>
            <a:endParaRPr lang="sr-Cyrl-BA" sz="2400" b="1" i="0" dirty="0" smtClean="0"/>
          </a:p>
          <a:p>
            <a:pPr marL="0" indent="0">
              <a:buNone/>
            </a:pPr>
            <a:endParaRPr lang="sr-Cyrl-BA" sz="2400" b="1" i="0" dirty="0" smtClean="0">
              <a:hlinkClick r:id="rId2"/>
            </a:endParaRPr>
          </a:p>
          <a:p>
            <a:pPr marL="0" indent="0">
              <a:buNone/>
            </a:pPr>
            <a:endParaRPr lang="sr-Cyrl-BA" sz="2400" b="1" i="0" dirty="0">
              <a:hlinkClick r:id="rId2"/>
            </a:endParaRPr>
          </a:p>
          <a:p>
            <a:pPr marL="0" indent="0">
              <a:buNone/>
            </a:pPr>
            <a:r>
              <a:rPr lang="en-US" sz="2400" b="1" dirty="0" smtClean="0">
                <a:hlinkClick r:id="rId3"/>
              </a:rPr>
              <a:t>www.uotrs.ba</a:t>
            </a:r>
            <a:endParaRPr lang="en-US" sz="2400" b="1" i="0" dirty="0">
              <a:hlinkClick r:id="rId2"/>
            </a:endParaRPr>
          </a:p>
          <a:p>
            <a:pPr marL="0" indent="0">
              <a:buNone/>
            </a:pPr>
            <a:endParaRPr lang="en-US" sz="2400" b="1" i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14600"/>
            <a:ext cx="4343400" cy="19812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7888224" cy="1066800"/>
          </a:xfrm>
        </p:spPr>
        <p:txBody>
          <a:bodyPr>
            <a:normAutofit/>
          </a:bodyPr>
          <a:lstStyle/>
          <a:p>
            <a:pPr algn="ctr"/>
            <a:r>
              <a:rPr lang="sr-Cyrl-BA" sz="2400" i="1" dirty="0" smtClean="0">
                <a:solidFill>
                  <a:srgbClr val="FF0000"/>
                </a:solidFill>
              </a:rPr>
              <a:t>ОПРАШТАМО И СА ОНИМА КОЈИ СУ НАС НА ЖАЛОСТ ЗАУВИЈЕК НАПУСТИЛИ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91" y="1916113"/>
            <a:ext cx="2261144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94" y="1916113"/>
            <a:ext cx="2179237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0" y="4992338"/>
            <a:ext cx="2362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ЗДРАВКО РУЖЕЛА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105400" y="4992338"/>
            <a:ext cx="2362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ЗОРАН УБИПАРИПОВИЋ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85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3776" y="609600"/>
            <a:ext cx="8269224" cy="9144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i="1" dirty="0">
                <a:solidFill>
                  <a:srgbClr val="FF0000"/>
                </a:solidFill>
              </a:rPr>
              <a:t>ПОСХУМНО ПЛАКЕТУ ДУГОГОДИШЊЕМ ЧЛАНУ УОС ОСРС</a:t>
            </a:r>
            <a:endParaRPr lang="en-US" sz="24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5000"/>
            <a:ext cx="2514600" cy="3200400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5334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000" b="1" i="0" dirty="0" smtClean="0"/>
              <a:t>ЗДРАВКО РУЖЕЛА</a:t>
            </a:r>
          </a:p>
          <a:p>
            <a:pPr marL="0" indent="0">
              <a:buNone/>
            </a:pPr>
            <a:r>
              <a:rPr lang="sr-Cyrl-BA" sz="2400" b="1" i="0" dirty="0" smtClean="0"/>
              <a:t>(1947-2011)</a:t>
            </a:r>
          </a:p>
          <a:p>
            <a:pPr marL="0" indent="0">
              <a:buNone/>
            </a:pPr>
            <a:r>
              <a:rPr lang="sr-Cyrl-BA" sz="2400" b="1" i="0" dirty="0" smtClean="0"/>
              <a:t>БАЊА ЛУКА</a:t>
            </a:r>
          </a:p>
          <a:p>
            <a:pPr marL="0" indent="0">
              <a:buNone/>
            </a:pPr>
            <a:r>
              <a:rPr lang="sr-Cyrl-BA" sz="2400" b="1" i="0" dirty="0" smtClean="0"/>
              <a:t>БРОЈ ЛЕГИТИМАЦИЈЕ  2</a:t>
            </a:r>
          </a:p>
          <a:p>
            <a:pPr marL="0" indent="0">
              <a:buNone/>
            </a:pPr>
            <a:r>
              <a:rPr lang="sr-Cyrl-BA" sz="2400" b="1" i="0" dirty="0" smtClean="0"/>
              <a:t>1966.године – ОДБОЈКАШКИ СУДИЈА</a:t>
            </a:r>
          </a:p>
          <a:p>
            <a:pPr marL="0" indent="0">
              <a:buNone/>
            </a:pPr>
            <a:r>
              <a:rPr lang="sr-Cyrl-BA" sz="2400" b="1" i="0" dirty="0" smtClean="0"/>
              <a:t>1970.године – РЕПУБЛИЧКИ СУДИЈА</a:t>
            </a:r>
          </a:p>
          <a:p>
            <a:pPr marL="0" indent="0">
              <a:buNone/>
            </a:pPr>
            <a:r>
              <a:rPr lang="sr-Cyrl-BA" sz="2400" b="1" i="0" dirty="0" smtClean="0"/>
              <a:t>1975.године – САВЕЗНИ СУДИЈА</a:t>
            </a:r>
          </a:p>
          <a:p>
            <a:pPr marL="0" indent="0">
              <a:buNone/>
            </a:pPr>
            <a:endParaRPr lang="sr-Cyrl-BA" sz="2400" b="1" i="0" dirty="0"/>
          </a:p>
          <a:p>
            <a:pPr marL="0" indent="0">
              <a:buNone/>
            </a:pPr>
            <a:r>
              <a:rPr lang="sr-Cyrl-BA" sz="2400" b="1" i="0" dirty="0" smtClean="0"/>
              <a:t>ДУГОГОДИШЊИ СЕКРЕТАР УОС ОСРС</a:t>
            </a:r>
            <a:endParaRPr lang="en-US" sz="2400" b="1" i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ИЗ ИСТОРИЈЕ ОДБОЈКЕ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620000" cy="49530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/>
              <a:t>ПРВО СВЈЕТСКО ПРВЕНСТВО ЗА МУШКАРЦЕ ЈЕ ОРГАНИЗОВАНО 1949.године , А ЗА ЖЕНЕ 1952.године.</a:t>
            </a:r>
          </a:p>
          <a:p>
            <a:pPr algn="ctr"/>
            <a:endParaRPr lang="sr-Cyrl-BA" sz="2400" b="1" dirty="0"/>
          </a:p>
          <a:p>
            <a:pPr algn="ctr"/>
            <a:r>
              <a:rPr lang="sr-Cyrl-BA" sz="2400" b="1" dirty="0" smtClean="0"/>
              <a:t>ОДБОЈКА СЕ ПРВИ ПУТ У СЛУЖБЕНОМ ПРОГРАМУ ПОЈАВИЛА НА </a:t>
            </a:r>
            <a:r>
              <a:rPr lang="sr-Cyrl-BA" sz="2400" b="1" dirty="0" smtClean="0">
                <a:solidFill>
                  <a:srgbClr val="FF0000"/>
                </a:solidFill>
              </a:rPr>
              <a:t>ОЛИМПИЈСКИМ ИГРАМА </a:t>
            </a:r>
          </a:p>
          <a:p>
            <a:pPr algn="ctr"/>
            <a:r>
              <a:rPr lang="sr-Cyrl-BA" sz="2400" b="1" dirty="0" smtClean="0">
                <a:solidFill>
                  <a:srgbClr val="FF0000"/>
                </a:solidFill>
              </a:rPr>
              <a:t>У ТОКИЈУ 1964.године</a:t>
            </a:r>
          </a:p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НА </a:t>
            </a:r>
            <a:r>
              <a:rPr lang="sr-Cyrl-BA" sz="2400" b="1" dirty="0" smtClean="0">
                <a:solidFill>
                  <a:srgbClr val="FF0000"/>
                </a:solidFill>
              </a:rPr>
              <a:t>ОЛИМПИЈСКИМ ИГРАМА У АТЛАНТИ 1996.године </a:t>
            </a:r>
          </a:p>
          <a:p>
            <a:pPr algn="ctr"/>
            <a:r>
              <a:rPr lang="sr-Cyrl-BA" sz="2400" b="1" dirty="0" smtClean="0"/>
              <a:t>У ПРОГРАМ ЈЕ УКЉУЧЕНА И ОДБОЈКА НА ПИЈЕСКУ.</a:t>
            </a:r>
            <a:endParaRPr lang="sr-Cyrl-BA" sz="2400" b="1" dirty="0"/>
          </a:p>
          <a:p>
            <a:pPr algn="ctr"/>
            <a:endParaRPr lang="sr-Cyrl-BA" sz="2400" b="1" dirty="0"/>
          </a:p>
          <a:p>
            <a:pPr algn="ctr"/>
            <a:endParaRPr lang="sr-Cyrl-BA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545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3776" y="609600"/>
            <a:ext cx="8269224" cy="9144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i="1" dirty="0" smtClean="0">
                <a:solidFill>
                  <a:srgbClr val="FF0000"/>
                </a:solidFill>
              </a:rPr>
              <a:t>ПОСХУМНО ПЛАКЕТУ ДУГОГОДИШЊЕМ ЧЛАНУ УОС ОСРС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5334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000" b="1" i="0" dirty="0" smtClean="0"/>
              <a:t>ЗОРАН УБИПАРИПОВИЋ</a:t>
            </a:r>
          </a:p>
          <a:p>
            <a:pPr marL="0" indent="0">
              <a:buNone/>
            </a:pPr>
            <a:r>
              <a:rPr lang="sr-Cyrl-BA" sz="2400" b="1" i="0" dirty="0" smtClean="0"/>
              <a:t>(1983-2018)</a:t>
            </a:r>
          </a:p>
          <a:p>
            <a:pPr marL="0" indent="0">
              <a:buNone/>
            </a:pPr>
            <a:r>
              <a:rPr lang="sr-Cyrl-BA" sz="2400" b="1" i="0" dirty="0" smtClean="0"/>
              <a:t>БАЊА ЛУКА – ПРИЈЕДОР-БИЈЕЉИНА</a:t>
            </a:r>
          </a:p>
          <a:p>
            <a:pPr marL="0" indent="0">
              <a:buNone/>
            </a:pPr>
            <a:r>
              <a:rPr lang="sr-Cyrl-BA" sz="2400" b="1" i="0" dirty="0" smtClean="0"/>
              <a:t>БРОЈ ЛЕГИТИМАЦИЈЕ  668</a:t>
            </a:r>
          </a:p>
          <a:p>
            <a:pPr marL="0" indent="0">
              <a:buNone/>
            </a:pPr>
            <a:r>
              <a:rPr lang="sr-Cyrl-BA" sz="2400" b="1" i="0" dirty="0" smtClean="0"/>
              <a:t>2007.године – ОДБОЈКАШКИ СУДИЈА</a:t>
            </a:r>
          </a:p>
          <a:p>
            <a:pPr marL="0" indent="0">
              <a:buNone/>
            </a:pPr>
            <a:r>
              <a:rPr lang="sr-Cyrl-BA" sz="2400" b="1" i="0" dirty="0" smtClean="0"/>
              <a:t>2010.године – РЕПУБЛИЧКИ СУДИЈА</a:t>
            </a:r>
          </a:p>
          <a:p>
            <a:pPr marL="0" indent="0">
              <a:buNone/>
            </a:pPr>
            <a:r>
              <a:rPr lang="sr-Cyrl-BA" sz="2400" b="1" i="0" dirty="0" smtClean="0"/>
              <a:t>2012.године – САВЕЗНИ СУДИЈА</a:t>
            </a:r>
          </a:p>
          <a:p>
            <a:pPr marL="0" indent="0">
              <a:buNone/>
            </a:pPr>
            <a:endParaRPr lang="sr-Cyrl-BA" sz="2400" b="1" i="0" dirty="0"/>
          </a:p>
          <a:p>
            <a:pPr marL="0" indent="0">
              <a:buNone/>
            </a:pPr>
            <a:endParaRPr lang="en-US" sz="2400" b="1" i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362200" cy="31242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648200" cy="3200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3657600"/>
          </a:xfrm>
        </p:spPr>
      </p:pic>
      <p:pic>
        <p:nvPicPr>
          <p:cNvPr id="5122" name="Picture 2" descr="C:\Users\Korisnik\Desktop\slike\New folder\ZO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705600" cy="1337180"/>
          </a:xfrm>
        </p:spPr>
        <p:txBody>
          <a:bodyPr/>
          <a:lstStyle/>
          <a:p>
            <a:r>
              <a:rPr lang="sr-Cyrl-BA" dirty="0" smtClean="0"/>
              <a:t>СРЕЋНО НАМ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sr-Cyrl-BA" sz="2400" b="1" i="1" dirty="0">
                <a:solidFill>
                  <a:srgbClr val="FF0000"/>
                </a:solidFill>
              </a:rPr>
              <a:t>ОДБОЈКА У РЕПУБЛИЦИ СРПСКОЈ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4958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/>
              <a:t>У РАТНИМ УСЛОВИМА УНИШТЕН ЈЕ МОДЕРАН ОДБОЈКАШКИ СИСТЕМ „ВЕЛИКЕ“ ЈУГОСЛАВИЈЕ.</a:t>
            </a:r>
          </a:p>
          <a:p>
            <a:pPr algn="ctr"/>
            <a:r>
              <a:rPr lang="sr-Cyrl-BA" sz="2400" b="1" dirty="0" smtClean="0"/>
              <a:t>НА ТИМ РАЗВАЛИНАМА ЋЕ УБРЗО У РЕПУБЛИЦИ СРПСКОЈ НАСТАТИ НОВА ОДБОЈКАШКА ОРГАНИЗАЦИЈА, </a:t>
            </a:r>
            <a:r>
              <a:rPr lang="sr-Cyrl-BA" sz="2400" b="1" dirty="0" smtClean="0">
                <a:solidFill>
                  <a:srgbClr val="FF0000"/>
                </a:solidFill>
              </a:rPr>
              <a:t>ОСРС (1993.године) </a:t>
            </a:r>
            <a:r>
              <a:rPr lang="sr-Cyrl-BA" sz="2400" b="1" dirty="0" smtClean="0">
                <a:solidFill>
                  <a:schemeClr val="tx1"/>
                </a:solidFill>
              </a:rPr>
              <a:t>ЧИЈИ ЋЕ ОСНОВНИ ЗАДАТАК БИТИ ДА СОПРТСКЕ ДВОРАНЕ ВРАТЕ ПРАВОЈ НАМЈЕНИ И ДА У ЊИМА ПОНОВО ЗАГОСПОДАРЕ АПЛАУЗИ, ПОБЈЕДЕ, ПОЕНИ И СЕТОВИ.</a:t>
            </a:r>
          </a:p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 </a:t>
            </a:r>
            <a:endParaRPr lang="sr-Cyrl-BA" sz="2400" b="1" dirty="0"/>
          </a:p>
          <a:p>
            <a:pPr algn="ctr"/>
            <a:endParaRPr lang="sr-Cyrl-BA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838199"/>
          </a:xfrm>
        </p:spPr>
        <p:txBody>
          <a:bodyPr/>
          <a:lstStyle/>
          <a:p>
            <a:pPr algn="ctr"/>
            <a:r>
              <a:rPr lang="sr-Cyrl-BA" sz="2400" b="1" i="1" dirty="0">
                <a:solidFill>
                  <a:srgbClr val="FF0000"/>
                </a:solidFill>
              </a:rPr>
              <a:t>ОДБОЈКА У РЕПУБЛИЦИ СРПСКОЈ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4958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/>
              <a:t>КАКВИ СУ БИЛИ УСЛОВИ ЗА ИГРАЊЕ УТАКМИЦА </a:t>
            </a:r>
          </a:p>
          <a:p>
            <a:pPr algn="ctr"/>
            <a:r>
              <a:rPr lang="sr-Cyrl-BA" sz="2400" b="1" dirty="0" smtClean="0"/>
              <a:t>У ТИМ ВРЕМЕНИМА</a:t>
            </a: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СВАКАКО ИЛУСТРУЈЕ ПОДАТАК ДА СУ КЛУБОВИ</a:t>
            </a: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БИЛИ ДУЖНИ СА СОБОМ НА ТУРНИР ПОВЕСТИ</a:t>
            </a: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СУДИЈУ ИЗ СВОГ ГРАДА,</a:t>
            </a:r>
          </a:p>
          <a:p>
            <a:pPr algn="ctr"/>
            <a:r>
              <a:rPr lang="sr-Cyrl-BA" sz="2400" b="1" dirty="0" smtClean="0">
                <a:solidFill>
                  <a:schemeClr val="tx1"/>
                </a:solidFill>
              </a:rPr>
              <a:t>АКО ЗНАЈУ ЗА ЊЕГА </a:t>
            </a:r>
            <a:r>
              <a:rPr lang="sr-Cyrl-BA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.</a:t>
            </a:r>
            <a:endParaRPr lang="sr-Cyrl-BA" sz="2400" b="1" dirty="0" smtClean="0">
              <a:solidFill>
                <a:schemeClr val="tx1"/>
              </a:solidFill>
            </a:endParaRPr>
          </a:p>
          <a:p>
            <a:pPr algn="ctr"/>
            <a:endParaRPr lang="sr-Cyrl-BA" sz="2400" b="1" dirty="0" smtClean="0"/>
          </a:p>
          <a:p>
            <a:pPr algn="ctr"/>
            <a:r>
              <a:rPr lang="sr-Cyrl-BA" sz="2400" b="1" dirty="0" smtClean="0"/>
              <a:t> </a:t>
            </a:r>
            <a:endParaRPr lang="sr-Cyrl-BA" sz="2400" b="1" dirty="0"/>
          </a:p>
          <a:p>
            <a:pPr algn="ctr"/>
            <a:endParaRPr lang="sr-Cyrl-BA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5238"/>
            <a:ext cx="2057400" cy="15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2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6922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СУДИЈСКИ КОЛЕГИЈ СА ФИНАЛНОГ ТУРНИРА ПРВОГ ПРВЕНСТВА </a:t>
            </a:r>
            <a:r>
              <a:rPr lang="ru-RU" sz="2400" dirty="0" smtClean="0"/>
              <a:t>СРПСКЕ (жене)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600" dirty="0"/>
              <a:t>игран 16.-17.04.1994.године у зворнику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sr-Cyrl-BA" sz="2400" b="1" dirty="0" smtClean="0"/>
          </a:p>
          <a:p>
            <a:pPr algn="ctr"/>
            <a:endParaRPr lang="sr-Cyrl-BA" sz="2400" b="1" dirty="0" smtClean="0"/>
          </a:p>
          <a:p>
            <a:pPr algn="ctr"/>
            <a:endParaRPr lang="sr-Cyrl-BA" sz="2400" b="1" dirty="0" smtClean="0"/>
          </a:p>
          <a:p>
            <a:pPr marL="0" indent="0" algn="ctr">
              <a:buNone/>
            </a:pPr>
            <a:r>
              <a:rPr lang="sr-Cyrl-BA" sz="2400" b="1" dirty="0" smtClean="0"/>
              <a:t> </a:t>
            </a:r>
            <a:endParaRPr lang="en-US" sz="24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50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858000"/>
          </a:xfrm>
        </p:spPr>
      </p:pic>
    </p:spTree>
    <p:extLst>
      <p:ext uri="{BB962C8B-B14F-4D97-AF65-F5344CB8AC3E}">
        <p14:creationId xmlns:p14="http://schemas.microsoft.com/office/powerpoint/2010/main" val="1095171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1129</TotalTime>
  <Words>1328</Words>
  <Application>Microsoft Office PowerPoint</Application>
  <PresentationFormat>On-screen Show (4:3)</PresentationFormat>
  <Paragraphs>476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Tradeshow</vt:lpstr>
      <vt:lpstr>PDF</vt:lpstr>
      <vt:lpstr>PowerPoint Presentation</vt:lpstr>
      <vt:lpstr>ИЗ ИСТОРИЈЕ ОДБОЈКЕ</vt:lpstr>
      <vt:lpstr>ИЗ ИСТОРИЈЕ ОДБОЈКЕ</vt:lpstr>
      <vt:lpstr>ИЗ ИСТОРИЈЕ ОДБОЈКЕ</vt:lpstr>
      <vt:lpstr>ИЗ ИСТОРИЈЕ ОДБОЈКЕ</vt:lpstr>
      <vt:lpstr>ОДБОЈКА У РЕПУБЛИЦИ СРПСКОЈ</vt:lpstr>
      <vt:lpstr>ОДБОЈКА У РЕПУБЛИЦИ СРПСКОЈ</vt:lpstr>
      <vt:lpstr>СУДИЈСКИ КОЛЕГИЈ СА ФИНАЛНОГ ТУРНИРА ПРВОГ ПРВЕНСТВА СРПСКЕ (жене)  игран 16.-17.04.1994.године у зворнику</vt:lpstr>
      <vt:lpstr>PowerPoint Presentation</vt:lpstr>
      <vt:lpstr>СУДИЈСКИ КОЛЕГИЈ СА ФИНАЛНОГ ТУРНИРА ПРВОГ ПРВЕНСТВА СРПСКЕ (МУШКАРЦИ)  игран 23.-24.04.1994.године у БАЊА ЛУЦИ</vt:lpstr>
      <vt:lpstr>PowerPoint Presentation</vt:lpstr>
      <vt:lpstr>ОСНИВАЊЕ УОС ОСРС</vt:lpstr>
      <vt:lpstr>ОСНИВАЊЕ УОС ОСРС</vt:lpstr>
      <vt:lpstr>PowerPoint Presentation</vt:lpstr>
      <vt:lpstr>ОСНИВАЊЕ УОС ОСРС</vt:lpstr>
      <vt:lpstr>PowerPoint Presentation</vt:lpstr>
      <vt:lpstr>PowerPoint Presentation</vt:lpstr>
      <vt:lpstr>ОСНИВАЊЕ УОС ОСРС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ДОСАДАШЊИ ПРЕДСЈЕДНИЦИ УОС ОСРС</vt:lpstr>
      <vt:lpstr>ДОСАДАШЊИ СЕКРЕТАРИ УОС ОСРС</vt:lpstr>
      <vt:lpstr>ЕВИДЕНЦИЈА СЛУЖБЕНИХ ЛИЦА НА ЛИСТАМА УОС ОС РС</vt:lpstr>
      <vt:lpstr>СЛУЖБЕНА ЛИЦА УОС ОСРС НА ЛИСТАМА  ПО РСО</vt:lpstr>
      <vt:lpstr>ЖЕНЕ НА ЛИСТАМА СЛУЖБЕНИХ ЛИЦА УОС ОСРС</vt:lpstr>
      <vt:lpstr>СТАРОСНА СТРУКТУРА НА ЛИСТАМА СЛУЖБЕНИХ ЛИЦА УОС ОСРС</vt:lpstr>
      <vt:lpstr>Тренутно бројно стање уос осрс</vt:lpstr>
      <vt:lpstr>PowerPoint Presentation</vt:lpstr>
      <vt:lpstr>PowerPoint Presentation</vt:lpstr>
      <vt:lpstr>PowerPoint Presentation</vt:lpstr>
      <vt:lpstr>СЕМИНАРи ПРЕД  ТАКМИЧАРСКУ СЕЗОНУ</vt:lpstr>
      <vt:lpstr>PowerPoint Presentation</vt:lpstr>
      <vt:lpstr>АЛИ И УЖИВА </vt:lpstr>
      <vt:lpstr>РАЂАЈУ СЕ ЉУБАВИ</vt:lpstr>
      <vt:lpstr>ОПРАШТАМО СА ЧЛАНОВИМА КОЈИ СУ ОТИШЛИ У ЗАСЛУЖЕНУ ПЕНЗИЈУ</vt:lpstr>
      <vt:lpstr>ПРИЗНАЊЕ ЗА ДУГОГОДИШЊИ ДОПРИНОС РАДУ УОС ОСРС</vt:lpstr>
      <vt:lpstr>ПРИЗНАЊЕ ЗА ДУГОГОДИШЊИ ДОПРИНОС РАДУ УОС ОСРС</vt:lpstr>
      <vt:lpstr>PowerPoint Presentation</vt:lpstr>
      <vt:lpstr>PowerPoint Presentation</vt:lpstr>
      <vt:lpstr>PowerPoint Presentation</vt:lpstr>
      <vt:lpstr>PowerPoint Presentation</vt:lpstr>
      <vt:lpstr>ПЛАКЕТА ЗА ДУГОГОДИШЊУ САРАДЊУ И ПОДРШКУ У РАДУ УОС ОСРС</vt:lpstr>
      <vt:lpstr>ПЛАКЕТА ЗА ДУГОГОДИШЊУ САРАДЊУ И ПОДРШКУ У РАДУ УОС ОСРС</vt:lpstr>
      <vt:lpstr>ОПРАШТАМО И СА ОНИМА КОЈИ СУ НАС НА ЖАЛОСТ ЗАУВИЈЕК НАПУСТИЛИ</vt:lpstr>
      <vt:lpstr>ПОСХУМНО ПЛАКЕТУ ДУГОГОДИШЊЕМ ЧЛАНУ УОС ОСРС</vt:lpstr>
      <vt:lpstr>PowerPoint Presentation</vt:lpstr>
      <vt:lpstr>ПОСХУМНО ПЛАКЕТУ ДУГОГОДИШЊЕМ ЧЛАНУ УОС ОСРС</vt:lpstr>
      <vt:lpstr>PowerPoint Presentation</vt:lpstr>
      <vt:lpstr>СРЕЋНО НАМ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115</cp:revision>
  <dcterms:created xsi:type="dcterms:W3CDTF">2019-08-08T11:05:31Z</dcterms:created>
  <dcterms:modified xsi:type="dcterms:W3CDTF">2019-08-29T08:10:48Z</dcterms:modified>
</cp:coreProperties>
</file>