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0" r:id="rId1"/>
  </p:sldMasterIdLst>
  <p:notesMasterIdLst>
    <p:notesMasterId r:id="rId16"/>
  </p:notesMasterIdLst>
  <p:handoutMasterIdLst>
    <p:handoutMasterId r:id="rId17"/>
  </p:handoutMasterIdLst>
  <p:sldIdLst>
    <p:sldId id="261" r:id="rId2"/>
    <p:sldId id="352" r:id="rId3"/>
    <p:sldId id="353" r:id="rId4"/>
    <p:sldId id="354" r:id="rId5"/>
    <p:sldId id="355" r:id="rId6"/>
    <p:sldId id="356" r:id="rId7"/>
    <p:sldId id="357" r:id="rId8"/>
    <p:sldId id="358" r:id="rId9"/>
    <p:sldId id="336" r:id="rId10"/>
    <p:sldId id="337" r:id="rId11"/>
    <p:sldId id="338" r:id="rId12"/>
    <p:sldId id="339" r:id="rId13"/>
    <p:sldId id="340" r:id="rId14"/>
    <p:sldId id="351" r:id="rId15"/>
  </p:sldIdLst>
  <p:sldSz cx="10688638" cy="7562850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ＭＳ Ｐゴシック" pitchFamily="34" charset="-128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2DF2F80B-0994-437A-B482-7240A2B9030D}">
          <p14:sldIdLst>
            <p14:sldId id="261"/>
            <p14:sldId id="352"/>
            <p14:sldId id="353"/>
            <p14:sldId id="354"/>
            <p14:sldId id="355"/>
            <p14:sldId id="356"/>
            <p14:sldId id="357"/>
            <p14:sldId id="358"/>
            <p14:sldId id="336"/>
            <p14:sldId id="337"/>
            <p14:sldId id="338"/>
            <p14:sldId id="339"/>
            <p14:sldId id="340"/>
            <p14:sldId id="35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6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  <a:srgbClr val="FF0000"/>
    <a:srgbClr val="FFFFCC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22609" autoAdjust="0"/>
    <p:restoredTop sz="98594" autoAdjust="0"/>
  </p:normalViewPr>
  <p:slideViewPr>
    <p:cSldViewPr>
      <p:cViewPr>
        <p:scale>
          <a:sx n="74" d="100"/>
          <a:sy n="74" d="100"/>
        </p:scale>
        <p:origin x="-534" y="-72"/>
      </p:cViewPr>
      <p:guideLst>
        <p:guide orient="horz" pos="2400"/>
        <p:guide pos="336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5BA955-9A17-4B62-A71F-3C0A7F877990}" type="datetimeFigureOut">
              <a:rPr lang="en-US" smtClean="0"/>
              <a:pPr/>
              <a:t>8/23/2018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979856-D1AE-4063-88DE-E29C0D5A097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365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0934EBA4-23FA-4AA9-A403-B60F97BBF547}" type="datetimeFigureOut">
              <a:rPr lang="en-GB"/>
              <a:pPr>
                <a:defRPr/>
              </a:pPr>
              <a:t>23/08/2018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06475" y="685800"/>
            <a:ext cx="48450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fld id="{31368F20-A9F3-4CA9-A8FE-95553FBDBA2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139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006475" y="685800"/>
            <a:ext cx="484505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A68186D-9FFF-4584-8933-070A1ECD0001}" type="slidenum">
              <a:rPr lang="en-GB" smtClean="0">
                <a:latin typeface="Times" pitchFamily="18" charset="0"/>
                <a:ea typeface="ＭＳ Ｐゴシック" pitchFamily="34" charset="-128"/>
              </a:rPr>
              <a:pPr>
                <a:defRPr/>
              </a:pPr>
              <a:t>1</a:t>
            </a:fld>
            <a:endParaRPr lang="en-GB" smtClean="0">
              <a:latin typeface="Times" pitchFamily="18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808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4349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687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368F20-A9F3-4CA9-A8FE-95553FBDBA2B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52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blue.jpg                                                       005F9316Marco_G5                       BE753FAD: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-4762" y="0"/>
            <a:ext cx="10699751" cy="7564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9" name="Rectangle 15"/>
          <p:cNvSpPr>
            <a:spLocks noGrp="1" noChangeArrowheads="1"/>
          </p:cNvSpPr>
          <p:nvPr>
            <p:ph type="ctrTitle"/>
          </p:nvPr>
        </p:nvSpPr>
        <p:spPr>
          <a:xfrm>
            <a:off x="1143000" y="1524000"/>
            <a:ext cx="8534400" cy="2162175"/>
          </a:xfrm>
        </p:spPr>
        <p:txBody>
          <a:bodyPr anchor="b"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6160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143000" y="3810000"/>
            <a:ext cx="8534400" cy="2438400"/>
          </a:xfrm>
        </p:spPr>
        <p:txBody>
          <a:bodyPr/>
          <a:lstStyle>
            <a:lvl1pPr marL="0" indent="0">
              <a:buFontTx/>
              <a:buNone/>
              <a:defRPr sz="3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Master-Untertitelformat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1676401"/>
            <a:ext cx="8458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Mastertitelformat bearbeiten</a:t>
            </a:r>
          </a:p>
        </p:txBody>
      </p:sp>
      <p:sp>
        <p:nvSpPr>
          <p:cNvPr id="1027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2438401"/>
            <a:ext cx="8458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Mastertextformat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+mj-ea"/>
          <a:cs typeface="+mj-cs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  <a:ea typeface="ＭＳ Ｐゴシック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Arial" charset="0"/>
          <a:ea typeface="+mn-ea"/>
          <a:cs typeface="+mn-cs"/>
        </a:defRPr>
      </a:lvl1pPr>
      <a:lvl2pPr marL="847725" indent="-327025" algn="l" defTabSz="1042988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Arial" charset="0"/>
          <a:ea typeface="+mn-ea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Arial" charset="0"/>
          <a:ea typeface="+mn-ea"/>
        </a:defRPr>
      </a:lvl3pPr>
      <a:lvl4pPr marL="1825625" indent="-261938" algn="l" defTabSz="1042988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Arial" charset="0"/>
          <a:ea typeface="+mn-ea"/>
        </a:defRPr>
      </a:lvl4pPr>
      <a:lvl5pPr marL="2346325" indent="-260350" algn="l" defTabSz="10429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  <a:ea typeface="+mn-ea"/>
        </a:defRPr>
      </a:lvl5pPr>
      <a:lvl6pPr marL="28035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607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7179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751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1168400" y="1477964"/>
            <a:ext cx="8458200" cy="865187"/>
          </a:xfrm>
        </p:spPr>
        <p:txBody>
          <a:bodyPr/>
          <a:lstStyle/>
          <a:p>
            <a:pPr algn="ctr"/>
            <a:r>
              <a:rPr lang="sr-Latn-RS" sz="2800" b="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Seminar za službena lica UOS OSRS</a:t>
            </a:r>
            <a:br>
              <a:rPr lang="sr-Latn-RS" sz="2800" b="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r-Latn-RS" sz="2800" b="0" dirty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sr-Latn-RS" sz="2800" b="0" dirty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sr-Latn-RS" sz="2800" b="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Kozara, 24-26.08. 2018</a:t>
            </a:r>
            <a:endParaRPr lang="sr-Latn-BA" sz="2800" b="0" dirty="0" smtClean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4343" name="Rectangle 7"/>
          <p:cNvSpPr>
            <a:spLocks noGrp="1" noChangeArrowheads="1"/>
          </p:cNvSpPr>
          <p:nvPr>
            <p:ph type="body" idx="4294967295"/>
          </p:nvPr>
        </p:nvSpPr>
        <p:spPr>
          <a:xfrm>
            <a:off x="1455885" y="3133725"/>
            <a:ext cx="8145314" cy="3744044"/>
          </a:xfrm>
        </p:spPr>
        <p:txBody>
          <a:bodyPr/>
          <a:lstStyle/>
          <a:p>
            <a:pPr algn="ctr">
              <a:buFontTx/>
              <a:buNone/>
              <a:defRPr/>
            </a:pPr>
            <a:endParaRPr lang="sr-Cyrl-R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sr-Latn-R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PREKIDI IGRE</a:t>
            </a:r>
            <a:endParaRPr lang="sr-Cyrl-RS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r>
              <a:rPr lang="sr-Latn-R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SPECIJALNI SLUČAJEVI</a:t>
            </a:r>
            <a:endParaRPr lang="sr-Latn-BA" sz="24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sr-Latn-BA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sr-Latn-BA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  <a:defRPr/>
            </a:pPr>
            <a:endParaRPr lang="sr-Latn-BA" dirty="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r">
              <a:buFontTx/>
              <a:buNone/>
              <a:defRPr/>
            </a:pPr>
            <a:r>
              <a:rPr lang="sr-Latn-RS" sz="1800" dirty="0" smtClean="0">
                <a:solidFill>
                  <a:srgbClr val="FFFF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Komisija za kontrolu i unapređenje suđenja UOS OSRS</a:t>
            </a:r>
            <a:endParaRPr lang="sr-Latn-BA" sz="1800" dirty="0" smtClean="0">
              <a:solidFill>
                <a:srgbClr val="FFFF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title" idx="4294967295"/>
          </p:nvPr>
        </p:nvSpPr>
        <p:spPr>
          <a:xfrm>
            <a:off x="1095847" y="469057"/>
            <a:ext cx="8458200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SLUČAJ 2</a:t>
            </a:r>
            <a:br>
              <a:rPr lang="sr-Latn-BA" dirty="0" smtClean="0">
                <a:solidFill>
                  <a:srgbClr val="FF0000"/>
                </a:solidFill>
              </a:rPr>
            </a:b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8194" name="Rectangle 8"/>
          <p:cNvSpPr>
            <a:spLocks noGrp="1" noChangeArrowheads="1"/>
          </p:cNvSpPr>
          <p:nvPr>
            <p:ph type="body" idx="4294967295"/>
          </p:nvPr>
        </p:nvSpPr>
        <p:spPr>
          <a:xfrm>
            <a:off x="735809" y="1405161"/>
            <a:ext cx="8856983" cy="5544616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endParaRPr lang="vi-VN" sz="2400" dirty="0">
              <a:solidFill>
                <a:srgbClr val="FFFFCC"/>
              </a:solidFill>
            </a:endParaRPr>
          </a:p>
          <a:p>
            <a:pPr marL="0" indent="0">
              <a:buNone/>
            </a:pPr>
            <a:endParaRPr lang="en-US" sz="2000" dirty="0"/>
          </a:p>
          <a:p>
            <a:pPr marL="0" indent="0" algn="just">
              <a:buNone/>
            </a:pPr>
            <a:r>
              <a:rPr lang="sr-Latn-RS" sz="2000" dirty="0">
                <a:solidFill>
                  <a:schemeClr val="accent3"/>
                </a:solidFill>
              </a:rPr>
              <a:t>Prvi sudija je dao znak za servis a igrač zamjena koji je vidio da je zakasnio ne ulazi u zonu za zamjenu. Bez obzira na ovo zapisničar je signalizirao zamjenu. Nadigravanje nije prekinuto a igrač koji je trebao biti zamijenjen nije krenuo prema zoni za zamjenu</a:t>
            </a:r>
            <a:r>
              <a:rPr lang="sr-Latn-RS" sz="2000" dirty="0" smtClean="0">
                <a:solidFill>
                  <a:schemeClr val="accent3"/>
                </a:solidFill>
              </a:rPr>
              <a:t>.</a:t>
            </a:r>
          </a:p>
          <a:p>
            <a:endParaRPr lang="sr-Latn-RS" sz="2000" dirty="0">
              <a:solidFill>
                <a:schemeClr val="accent3"/>
              </a:solidFill>
            </a:endParaRPr>
          </a:p>
          <a:p>
            <a:pPr marL="0" indent="0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vi-VN" sz="2000" dirty="0">
              <a:solidFill>
                <a:schemeClr val="accent3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974188"/>
              </p:ext>
            </p:extLst>
          </p:nvPr>
        </p:nvGraphicFramePr>
        <p:xfrm>
          <a:off x="1599903" y="4429497"/>
          <a:ext cx="712576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880"/>
                <a:gridCol w="356288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Reakcija sudija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Ne treba prekidati nadigravanje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Reakcija igrača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Ostaje</a:t>
                      </a:r>
                      <a:r>
                        <a:rPr lang="sr-Latn-RS" baseline="0" dirty="0" smtClean="0"/>
                        <a:t> na klupi za rezervne igrače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RS" dirty="0" smtClean="0"/>
                    </a:p>
                    <a:p>
                      <a:r>
                        <a:rPr lang="sr-Latn-RS" dirty="0" smtClean="0"/>
                        <a:t>Posledice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Kako</a:t>
                      </a:r>
                      <a:r>
                        <a:rPr lang="sr-Latn-RS" baseline="0" dirty="0" smtClean="0">
                          <a:solidFill>
                            <a:srgbClr val="FF0000"/>
                          </a:solidFill>
                        </a:rPr>
                        <a:t> nije bilo zahtjeva, ovo se i ne može okarakterisati kao neosnovan zahtjev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239839" y="1189038"/>
            <a:ext cx="8313737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SLUČAJ 3</a:t>
            </a:r>
          </a:p>
        </p:txBody>
      </p:sp>
      <p:sp>
        <p:nvSpPr>
          <p:cNvPr id="921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63575" y="2052639"/>
            <a:ext cx="8937625" cy="4968875"/>
          </a:xfrm>
        </p:spPr>
        <p:txBody>
          <a:bodyPr/>
          <a:lstStyle/>
          <a:p>
            <a:pPr marL="0" indent="0" algn="just">
              <a:buNone/>
            </a:pPr>
            <a:r>
              <a:rPr lang="sr-Latn-RS" sz="2000" dirty="0">
                <a:solidFill>
                  <a:schemeClr val="accent3"/>
                </a:solidFill>
              </a:rPr>
              <a:t>Prvi sudija je dao znak za servis  a igrač zamjena shvativši da kasni ne ulazi u zonu za zamjenu. Zapisničar signalizira zamjenu ali je ovaj put prekinuto nadigravanje jer je igrač koji trebao biti zamjenjen krenuo prema zoni za zamjenu.</a:t>
            </a:r>
            <a:endParaRPr lang="en-US" sz="2000" dirty="0">
              <a:solidFill>
                <a:schemeClr val="accent3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3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4859740"/>
              </p:ext>
            </p:extLst>
          </p:nvPr>
        </p:nvGraphicFramePr>
        <p:xfrm>
          <a:off x="1743919" y="3853433"/>
          <a:ext cx="7125760" cy="247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880"/>
                <a:gridCol w="356288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Reakcija sudija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Zaustavljaju</a:t>
                      </a:r>
                      <a:r>
                        <a:rPr lang="sr-Latn-RS" b="0" baseline="0" dirty="0" smtClean="0">
                          <a:solidFill>
                            <a:schemeClr val="tx1"/>
                          </a:solidFill>
                        </a:rPr>
                        <a:t> nadigravanje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chemeClr val="tx1"/>
                          </a:solidFill>
                        </a:rPr>
                        <a:t>Reakcija</a:t>
                      </a:r>
                      <a:r>
                        <a:rPr lang="sr-Latn-RS" baseline="0" dirty="0" smtClean="0">
                          <a:solidFill>
                            <a:schemeClr val="tx1"/>
                          </a:solidFill>
                        </a:rPr>
                        <a:t> igrača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chemeClr val="tx1"/>
                          </a:solidFill>
                        </a:rPr>
                        <a:t>Vraća se na klupu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RS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sr-Latn-RS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sr-Latn-RS" dirty="0" smtClean="0">
                          <a:solidFill>
                            <a:schemeClr val="tx1"/>
                          </a:solidFill>
                        </a:rPr>
                        <a:t>Posledice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b="0" dirty="0" smtClean="0">
                          <a:solidFill>
                            <a:srgbClr val="FF0000"/>
                          </a:solidFill>
                        </a:rPr>
                        <a:t>Iako</a:t>
                      </a:r>
                      <a:r>
                        <a:rPr lang="sr-Latn-RS" sz="1800" b="0" baseline="0" dirty="0" smtClean="0">
                          <a:solidFill>
                            <a:srgbClr val="FF0000"/>
                          </a:solidFill>
                        </a:rPr>
                        <a:t> nije postojao zvanični zahtjev za zamjenu, ekipa je zaustavila nadigravanje, te prouzrokovala odugovlačenje - sankcija za odugovlačenje, upisuje se u zapisnik</a:t>
                      </a:r>
                      <a:endParaRPr lang="en-US" sz="1800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1189038"/>
            <a:ext cx="8458200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SLUČAJ 4</a:t>
            </a:r>
          </a:p>
        </p:txBody>
      </p:sp>
      <p:sp>
        <p:nvSpPr>
          <p:cNvPr id="112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6601" y="2052639"/>
            <a:ext cx="8864600" cy="4968875"/>
          </a:xfrm>
        </p:spPr>
        <p:txBody>
          <a:bodyPr/>
          <a:lstStyle/>
          <a:p>
            <a:pPr marL="0" indent="0" algn="just">
              <a:buNone/>
            </a:pPr>
            <a:r>
              <a:rPr lang="sr-Latn-RS" sz="2000" dirty="0">
                <a:solidFill>
                  <a:schemeClr val="accent3"/>
                </a:solidFill>
              </a:rPr>
              <a:t>Prvi sudija je dao znak za servis a trener je nakon toga pokazao zvanični znak rukom kao zahtjev za tajm-aut. Nadigravanje nije prekinuto.</a:t>
            </a:r>
            <a:endParaRPr lang="en-US" sz="2000" dirty="0">
              <a:solidFill>
                <a:schemeClr val="accent3"/>
              </a:solidFill>
            </a:endParaRPr>
          </a:p>
          <a:p>
            <a:pPr marL="0" lvl="0" indent="0">
              <a:buNone/>
            </a:pPr>
            <a:endParaRPr lang="en-US" sz="2000" dirty="0">
              <a:solidFill>
                <a:schemeClr val="accent3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238724"/>
              </p:ext>
            </p:extLst>
          </p:nvPr>
        </p:nvGraphicFramePr>
        <p:xfrm>
          <a:off x="1671911" y="3637409"/>
          <a:ext cx="7125760" cy="138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880"/>
                <a:gridCol w="356288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Reakcija sudija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Ne</a:t>
                      </a:r>
                      <a:r>
                        <a:rPr lang="sr-Latn-RS" b="0" baseline="0" dirty="0" smtClean="0">
                          <a:solidFill>
                            <a:schemeClr val="tx1"/>
                          </a:solidFill>
                        </a:rPr>
                        <a:t> treba prekidati nadigravanje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Reakcija igrača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Nisu krenuli prema klupama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Posledice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Neosnovan</a:t>
                      </a:r>
                      <a:r>
                        <a:rPr lang="sr-Latn-RS" baseline="0" dirty="0" smtClean="0">
                          <a:solidFill>
                            <a:srgbClr val="FF0000"/>
                          </a:solidFill>
                        </a:rPr>
                        <a:t> zahtjev-upisati u zapisnik nakon nadigravanja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23938" y="1189038"/>
            <a:ext cx="8458200" cy="5207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SLUČAJ 5</a:t>
            </a:r>
          </a:p>
        </p:txBody>
      </p:sp>
      <p:sp>
        <p:nvSpPr>
          <p:cNvPr id="1331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6601" y="1909764"/>
            <a:ext cx="9359899" cy="5184775"/>
          </a:xfrm>
        </p:spPr>
        <p:txBody>
          <a:bodyPr/>
          <a:lstStyle/>
          <a:p>
            <a:pPr marL="0" indent="0">
              <a:buNone/>
            </a:pPr>
            <a:r>
              <a:rPr lang="sr-Latn-RS" sz="2000" dirty="0" smtClean="0">
                <a:solidFill>
                  <a:schemeClr val="accent3"/>
                </a:solidFill>
              </a:rPr>
              <a:t>Prvi </a:t>
            </a:r>
            <a:r>
              <a:rPr lang="sr-Latn-RS" sz="2000" dirty="0">
                <a:solidFill>
                  <a:schemeClr val="accent3"/>
                </a:solidFill>
              </a:rPr>
              <a:t>sudija je dao </a:t>
            </a:r>
            <a:r>
              <a:rPr lang="sr-Latn-RS" sz="2000" dirty="0" smtClean="0">
                <a:solidFill>
                  <a:schemeClr val="accent3"/>
                </a:solidFill>
              </a:rPr>
              <a:t>znak za </a:t>
            </a:r>
            <a:r>
              <a:rPr lang="sr-Latn-RS" sz="2000" dirty="0">
                <a:solidFill>
                  <a:schemeClr val="accent3"/>
                </a:solidFill>
              </a:rPr>
              <a:t>servis a trener je nakon toga pokazao zvanični znak rukom kao zahtjev za tajm-aut. Nadigravanje je prekinuto jer su igrači počeli da napuštaju </a:t>
            </a:r>
            <a:r>
              <a:rPr lang="sr-Latn-RS" sz="2000" dirty="0" smtClean="0">
                <a:solidFill>
                  <a:schemeClr val="accent3"/>
                </a:solidFill>
              </a:rPr>
              <a:t>teren.</a:t>
            </a:r>
            <a:endParaRPr lang="en-US" sz="2000" dirty="0">
              <a:solidFill>
                <a:schemeClr val="accent3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913334"/>
              </p:ext>
            </p:extLst>
          </p:nvPr>
        </p:nvGraphicFramePr>
        <p:xfrm>
          <a:off x="1743919" y="3277369"/>
          <a:ext cx="7125760" cy="3566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880"/>
                <a:gridCol w="3562880"/>
              </a:tblGrid>
              <a:tr h="370840">
                <a:tc>
                  <a:txBody>
                    <a:bodyPr/>
                    <a:lstStyle/>
                    <a:p>
                      <a:endParaRPr lang="sr-Latn-RS" b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Reakcija</a:t>
                      </a:r>
                      <a:r>
                        <a:rPr lang="sr-Latn-RS" b="0" baseline="0" dirty="0" smtClean="0">
                          <a:solidFill>
                            <a:schemeClr val="tx1"/>
                          </a:solidFill>
                        </a:rPr>
                        <a:t> sudija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Zaustaviti</a:t>
                      </a:r>
                      <a:r>
                        <a:rPr lang="sr-Latn-RS" b="0" baseline="0" dirty="0" smtClean="0">
                          <a:solidFill>
                            <a:schemeClr val="tx1"/>
                          </a:solidFill>
                        </a:rPr>
                        <a:t> nadigravanje, tajm-aut se odbija, upisuje se sankcija u zapisniik, nadigravanje se ponavlja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Reakcija</a:t>
                      </a:r>
                      <a:r>
                        <a:rPr lang="sr-Latn-RS" baseline="0" dirty="0" smtClean="0"/>
                        <a:t> igrača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Tajm-aut je odbijen, ostaju na terenu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sr-Latn-RS" dirty="0" smtClean="0"/>
                    </a:p>
                    <a:p>
                      <a:endParaRPr lang="sr-Latn-RS" dirty="0" smtClean="0"/>
                    </a:p>
                    <a:p>
                      <a:r>
                        <a:rPr lang="sr-Latn-RS" dirty="0" smtClean="0"/>
                        <a:t>Posledice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>
                          <a:solidFill>
                            <a:srgbClr val="FF0000"/>
                          </a:solidFill>
                        </a:rPr>
                        <a:t>Iako</a:t>
                      </a:r>
                      <a:r>
                        <a:rPr lang="sr-Latn-RS" baseline="0" dirty="0" smtClean="0">
                          <a:solidFill>
                            <a:srgbClr val="FF0000"/>
                          </a:solidFill>
                        </a:rPr>
                        <a:t> je ovo bio neosnovani zahtjev, prouzrokovao je prekid nadigravanja, mora se okarakterisati  kao odugovlačenje, sankcija se mora upisati u zapisnik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095377" y="1676401"/>
            <a:ext cx="8505824" cy="685800"/>
          </a:xfrm>
        </p:spPr>
        <p:txBody>
          <a:bodyPr/>
          <a:lstStyle/>
          <a:p>
            <a:pPr algn="ctr"/>
            <a:r>
              <a:rPr lang="sr-Latn-BA" dirty="0" smtClean="0">
                <a:solidFill>
                  <a:srgbClr val="FF0000"/>
                </a:solidFill>
              </a:rPr>
              <a:t>HVALA NA PAŽNJI!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36601" y="2438401"/>
            <a:ext cx="8864600" cy="4191000"/>
          </a:xfrm>
        </p:spPr>
        <p:txBody>
          <a:bodyPr/>
          <a:lstStyle/>
          <a:p>
            <a:pPr marL="0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</p:txBody>
      </p:sp>
      <p:pic>
        <p:nvPicPr>
          <p:cNvPr id="3074" name="Picture 2" descr="C:\Users\Jelena\Desktop\cover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44" y="2413645"/>
            <a:ext cx="10441159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ŠTA JE PREKID </a:t>
            </a:r>
            <a:r>
              <a:rPr lang="sr-Latn-RS" dirty="0" smtClean="0">
                <a:solidFill>
                  <a:srgbClr val="FF0000"/>
                </a:solidFill>
              </a:rPr>
              <a:t>IGRE ?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marL="0" indent="0" algn="just">
              <a:buNone/>
            </a:pPr>
            <a:r>
              <a:rPr lang="vi-VN" sz="4800" dirty="0" smtClean="0">
                <a:solidFill>
                  <a:schemeClr val="accent3"/>
                </a:solidFill>
              </a:rPr>
              <a:t>Prekid igre je vrijeme između okončanog nadigravanja i zvižduka prvog sudije za</a:t>
            </a:r>
            <a:r>
              <a:rPr lang="hr-HR" sz="4800" dirty="0" smtClean="0">
                <a:solidFill>
                  <a:schemeClr val="accent3"/>
                </a:solidFill>
              </a:rPr>
              <a:t> </a:t>
            </a:r>
            <a:r>
              <a:rPr lang="vi-VN" sz="4800" dirty="0" smtClean="0">
                <a:solidFill>
                  <a:schemeClr val="accent3"/>
                </a:solidFill>
              </a:rPr>
              <a:t>sljede</a:t>
            </a:r>
            <a:r>
              <a:rPr lang="sr-Latn-RS" sz="4800" dirty="0" smtClean="0">
                <a:solidFill>
                  <a:schemeClr val="accent3"/>
                </a:solidFill>
              </a:rPr>
              <a:t>ć</a:t>
            </a:r>
            <a:r>
              <a:rPr lang="vi-VN" sz="4800" dirty="0" smtClean="0">
                <a:solidFill>
                  <a:schemeClr val="accent3"/>
                </a:solidFill>
              </a:rPr>
              <a:t>i</a:t>
            </a:r>
            <a:r>
              <a:rPr lang="hr-HR" sz="4800" dirty="0" smtClean="0">
                <a:solidFill>
                  <a:schemeClr val="accent3"/>
                </a:solidFill>
              </a:rPr>
              <a:t> </a:t>
            </a:r>
            <a:r>
              <a:rPr lang="vi-VN" sz="4800" dirty="0" smtClean="0">
                <a:solidFill>
                  <a:schemeClr val="accent3"/>
                </a:solidFill>
              </a:rPr>
              <a:t>servis</a:t>
            </a:r>
            <a:endParaRPr lang="sr-Latn-BA" sz="48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PRAVILNI PREKIDI IGRE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4000" dirty="0" smtClean="0">
                <a:solidFill>
                  <a:srgbClr val="FFFFCC"/>
                </a:solidFill>
              </a:rPr>
              <a:t>Jedini pravilni prekidi igre su TAJM-AUTI i ZAMJENE IGRAČA.</a:t>
            </a:r>
            <a:endParaRPr lang="sr-Latn-BA" sz="4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4000" dirty="0" smtClean="0">
                <a:solidFill>
                  <a:srgbClr val="FFFFCC"/>
                </a:solidFill>
              </a:rPr>
              <a:t>Svaka ekipa ima pravo da zatraži najviše dva tajm-auta i šest zamjena igrača, po setu.</a:t>
            </a: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KO MOŽE DA ZAHTJEVA PRAVILNE PREKID </a:t>
            </a:r>
            <a:r>
              <a:rPr lang="sr-Latn-RS" dirty="0" smtClean="0">
                <a:solidFill>
                  <a:srgbClr val="FF0000"/>
                </a:solidFill>
              </a:rPr>
              <a:t>IGRE ?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4000" dirty="0" smtClean="0">
                <a:solidFill>
                  <a:srgbClr val="FFFFCC"/>
                </a:solidFill>
              </a:rPr>
              <a:t>Pravilne prekide igre može zahtijevati isključivo trener, ili, u odsustvu trenera, kapiten u igri, i samo oni.</a:t>
            </a: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915163" y="781029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IZUZETNI PREKIDI IGRE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5097" y="1709723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2800" b="1" dirty="0" smtClean="0">
                <a:solidFill>
                  <a:schemeClr val="bg1"/>
                </a:solidFill>
                <a:latin typeface="+mj-lt"/>
              </a:rPr>
              <a:t>Povreda/bolest</a:t>
            </a:r>
            <a:r>
              <a:rPr lang="sr-Latn-BA" sz="2800" dirty="0" smtClean="0">
                <a:solidFill>
                  <a:schemeClr val="bg1"/>
                </a:solidFill>
                <a:latin typeface="+mj-lt"/>
              </a:rPr>
              <a:t> </a:t>
            </a:r>
            <a:br>
              <a:rPr lang="sr-Latn-BA" sz="2800" dirty="0" smtClean="0">
                <a:solidFill>
                  <a:schemeClr val="bg1"/>
                </a:solidFill>
                <a:latin typeface="+mj-lt"/>
              </a:rPr>
            </a:b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Ako se dogodi ozbiljna nezgoda (povreda,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nesre</a:t>
            </a:r>
            <a:r>
              <a:rPr lang="sr-Latn-RS" sz="2800" dirty="0" smtClean="0">
                <a:solidFill>
                  <a:schemeClr val="bg1"/>
                </a:solidFill>
                <a:latin typeface="+mj-lt"/>
              </a:rPr>
              <a:t>ć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ni </a:t>
            </a:r>
            <a:r>
              <a:rPr lang="vi-VN" sz="2800" dirty="0" smtClean="0">
                <a:solidFill>
                  <a:schemeClr val="bg1"/>
                </a:solidFill>
                <a:latin typeface="+mj-lt"/>
              </a:rPr>
              <a:t>slučaj), dok je lopta u igri, sudija mora odmah da zaustavi igru i dozvoli medicinskom osoblju da uđe u teren. Nadigravanje se zatim ponavlja.</a:t>
            </a:r>
            <a:r>
              <a:rPr lang="hr-HR" sz="2800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hr-HR" sz="2800" dirty="0" smtClean="0">
                <a:solidFill>
                  <a:schemeClr val="bg1"/>
                </a:solidFill>
                <a:latin typeface="+mj-lt"/>
              </a:rPr>
            </a:br>
            <a:r>
              <a:rPr lang="hr-HR" sz="2800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hr-HR" sz="2800" dirty="0" smtClean="0">
                <a:solidFill>
                  <a:schemeClr val="bg1"/>
                </a:solidFill>
                <a:latin typeface="+mj-lt"/>
              </a:rPr>
            </a:br>
            <a:r>
              <a:rPr lang="hr-HR" sz="2800" dirty="0" smtClean="0">
                <a:solidFill>
                  <a:schemeClr val="bg1"/>
                </a:solidFill>
              </a:rPr>
              <a:t>Ako igrač zbog povrede/bolesti ne može biti </a:t>
            </a:r>
            <a:r>
              <a:rPr lang="hr-HR" sz="2800" dirty="0" err="1" smtClean="0">
                <a:solidFill>
                  <a:schemeClr val="bg1"/>
                </a:solidFill>
              </a:rPr>
              <a:t>zamjenjen</a:t>
            </a:r>
            <a:r>
              <a:rPr lang="hr-HR" sz="2800" dirty="0" smtClean="0">
                <a:solidFill>
                  <a:schemeClr val="bg1"/>
                </a:solidFill>
              </a:rPr>
              <a:t> ni pravilno ni izuzetno, igraču se dozvoljava tri minuta za oporavak, ali ne više od jednom za istog igrača na utakmici.</a:t>
            </a:r>
            <a:endParaRPr lang="sr-Latn-BA" sz="2800" dirty="0" smtClean="0">
              <a:solidFill>
                <a:schemeClr val="bg1"/>
              </a:solidFill>
              <a:latin typeface="+mj-lt"/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SPOLJNO OMETANJE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vi-VN" sz="4000" dirty="0" smtClean="0">
                <a:solidFill>
                  <a:srgbClr val="FFFFCC"/>
                </a:solidFill>
              </a:rPr>
              <a:t>Ako, za vrijeme igre, dođe do bilo kakvog ometanja spolja, igra se prekida i nadigravanje se</a:t>
            </a:r>
            <a:r>
              <a:rPr lang="hr-HR" sz="4000" dirty="0" smtClean="0">
                <a:solidFill>
                  <a:srgbClr val="FFFFCC"/>
                </a:solidFill>
              </a:rPr>
              <a:t> </a:t>
            </a:r>
            <a:r>
              <a:rPr lang="vi-VN" sz="4000" dirty="0" smtClean="0">
                <a:solidFill>
                  <a:srgbClr val="FFFFCC"/>
                </a:solidFill>
              </a:rPr>
              <a:t>ponavlja</a:t>
            </a:r>
            <a:r>
              <a:rPr lang="sr-Latn-RS" sz="4000" dirty="0" smtClean="0">
                <a:solidFill>
                  <a:srgbClr val="FFFFCC"/>
                </a:solidFill>
              </a:rPr>
              <a:t>.</a:t>
            </a: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PRODUŽENI PREKIDI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vi-VN" sz="4000" dirty="0" smtClean="0">
                <a:solidFill>
                  <a:srgbClr val="FFFFCC"/>
                </a:solidFill>
              </a:rPr>
              <a:t>Ako nepredviđene okolnosti prekinu utakmicu, prvi sudija, organizator i Kontrolni</a:t>
            </a:r>
            <a:r>
              <a:rPr lang="hr-HR" sz="4000" dirty="0" smtClean="0">
                <a:solidFill>
                  <a:srgbClr val="FFFFCC"/>
                </a:solidFill>
              </a:rPr>
              <a:t> </a:t>
            </a:r>
            <a:r>
              <a:rPr lang="vi-VN" sz="4000" dirty="0" smtClean="0">
                <a:solidFill>
                  <a:srgbClr val="FFFFCC"/>
                </a:solidFill>
              </a:rPr>
              <a:t>komitet (ako postoji) </a:t>
            </a:r>
            <a:r>
              <a:rPr lang="hr-HR" sz="4000" dirty="0" smtClean="0">
                <a:solidFill>
                  <a:srgbClr val="FFFFCC"/>
                </a:solidFill>
              </a:rPr>
              <a:t>ć</a:t>
            </a:r>
            <a:r>
              <a:rPr lang="vi-VN" sz="4000" dirty="0" smtClean="0">
                <a:solidFill>
                  <a:srgbClr val="FFFFCC"/>
                </a:solidFill>
              </a:rPr>
              <a:t>e</a:t>
            </a:r>
            <a:r>
              <a:rPr lang="hr-HR" sz="4000" dirty="0" smtClean="0">
                <a:solidFill>
                  <a:srgbClr val="FFFFCC"/>
                </a:solidFill>
              </a:rPr>
              <a:t> </a:t>
            </a:r>
            <a:r>
              <a:rPr lang="vi-VN" sz="4000" dirty="0" smtClean="0">
                <a:solidFill>
                  <a:srgbClr val="FFFFCC"/>
                </a:solidFill>
              </a:rPr>
              <a:t>odlučiti o mjerama koje </a:t>
            </a:r>
            <a:r>
              <a:rPr lang="sr-Latn-RS" sz="4000" dirty="0" smtClean="0">
                <a:solidFill>
                  <a:srgbClr val="FFFFCC"/>
                </a:solidFill>
              </a:rPr>
              <a:t>ć</a:t>
            </a:r>
            <a:r>
              <a:rPr lang="vi-VN" sz="4000" dirty="0" smtClean="0">
                <a:solidFill>
                  <a:srgbClr val="FFFFCC"/>
                </a:solidFill>
              </a:rPr>
              <a:t>e </a:t>
            </a:r>
            <a:r>
              <a:rPr lang="vi-VN" sz="4000" dirty="0" smtClean="0">
                <a:solidFill>
                  <a:srgbClr val="FFFFCC"/>
                </a:solidFill>
              </a:rPr>
              <a:t>se preduzeti da bi se ponovo uspostavili</a:t>
            </a:r>
            <a:r>
              <a:rPr lang="hr-HR" sz="4000" dirty="0" smtClean="0">
                <a:solidFill>
                  <a:srgbClr val="FFFFCC"/>
                </a:solidFill>
              </a:rPr>
              <a:t> </a:t>
            </a:r>
            <a:r>
              <a:rPr lang="vi-VN" sz="4000" dirty="0" smtClean="0">
                <a:solidFill>
                  <a:srgbClr val="FFFFCC"/>
                </a:solidFill>
              </a:rPr>
              <a:t>normalni uslovi za igru.</a:t>
            </a: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PRODUŽENI PREKIDI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1800" dirty="0" smtClean="0">
                <a:solidFill>
                  <a:srgbClr val="FFFFCC"/>
                </a:solidFill>
              </a:rPr>
              <a:t>Ako se dogode jedan ili više prekida, koji ukupno ne prelaze 4 sata:</a:t>
            </a:r>
          </a:p>
          <a:p>
            <a:pPr lvl="1">
              <a:buFont typeface="Wingdings" pitchFamily="2" charset="2"/>
              <a:buChar char="§"/>
            </a:pPr>
            <a:endParaRPr lang="sr-Latn-BA" sz="18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1800" dirty="0" smtClean="0">
                <a:solidFill>
                  <a:srgbClr val="FFFFCC"/>
                </a:solidFill>
              </a:rPr>
              <a:t>ako se utakmica nastavlja na istom terenu, prekinuti set se normalno nastavlja, sa istim rezultatom, igračima (sa izuzetkom onih koji su isključeni ili odstranjeni) i njihovim pozicijama. Rezultati </a:t>
            </a:r>
            <a:r>
              <a:rPr lang="sr-Latn-BA" sz="1800" dirty="0" smtClean="0">
                <a:solidFill>
                  <a:srgbClr val="FFFFCC"/>
                </a:solidFill>
              </a:rPr>
              <a:t>već </a:t>
            </a:r>
            <a:r>
              <a:rPr lang="sr-Latn-BA" sz="1800" dirty="0" smtClean="0">
                <a:solidFill>
                  <a:srgbClr val="FFFFCC"/>
                </a:solidFill>
              </a:rPr>
              <a:t>odigranih setova ostaju na snazi; </a:t>
            </a:r>
          </a:p>
          <a:p>
            <a:pPr lvl="1">
              <a:buFont typeface="Wingdings" pitchFamily="2" charset="2"/>
              <a:buChar char="§"/>
            </a:pPr>
            <a:endParaRPr lang="sr-Latn-BA" sz="18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1800" dirty="0" smtClean="0">
                <a:solidFill>
                  <a:srgbClr val="FFFFCC"/>
                </a:solidFill>
              </a:rPr>
              <a:t>ako se utakmica nastavlja na drugom terenu, prekinuti set se poništava i ponavlja, sa istim članovima ekipe i istim početnim postavama (sa izuzetkom isključenih ili odstranjenih igrača), a sve upisane sankcije se zadržavaju . Rezultati </a:t>
            </a:r>
            <a:r>
              <a:rPr lang="sr-Latn-BA" sz="1800" dirty="0" smtClean="0">
                <a:solidFill>
                  <a:srgbClr val="FFFFCC"/>
                </a:solidFill>
              </a:rPr>
              <a:t>već </a:t>
            </a:r>
            <a:r>
              <a:rPr lang="sr-Latn-BA" sz="1800" dirty="0" smtClean="0">
                <a:solidFill>
                  <a:srgbClr val="FFFFCC"/>
                </a:solidFill>
              </a:rPr>
              <a:t>odigranih setova ostaju na </a:t>
            </a:r>
            <a:r>
              <a:rPr lang="sr-Latn-BA" sz="1800" dirty="0" smtClean="0">
                <a:solidFill>
                  <a:srgbClr val="FFFFCC"/>
                </a:solidFill>
              </a:rPr>
              <a:t>snazi;</a:t>
            </a:r>
            <a:endParaRPr lang="sr-Latn-BA" sz="18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18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sr-Latn-BA" sz="1800" dirty="0" smtClean="0">
                <a:solidFill>
                  <a:srgbClr val="FFFFCC"/>
                </a:solidFill>
              </a:rPr>
              <a:t>Ako se dogodi jedan ili više prekida, koji ukupno traju duže od 4 sata, cijela utakmica se </a:t>
            </a:r>
            <a:r>
              <a:rPr lang="sr-Latn-BA" sz="1800" dirty="0" smtClean="0">
                <a:solidFill>
                  <a:srgbClr val="FFFFCC"/>
                </a:solidFill>
              </a:rPr>
              <a:t>ponavlja.</a:t>
            </a:r>
            <a:endParaRPr lang="sr-Latn-BA" sz="18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43000" y="1260476"/>
            <a:ext cx="8458200" cy="792163"/>
          </a:xfrm>
        </p:spPr>
        <p:txBody>
          <a:bodyPr/>
          <a:lstStyle/>
          <a:p>
            <a:pPr algn="ctr"/>
            <a:r>
              <a:rPr lang="sr-Latn-RS" dirty="0" smtClean="0">
                <a:solidFill>
                  <a:srgbClr val="FF0000"/>
                </a:solidFill>
              </a:rPr>
              <a:t>SLUČAJ 1</a:t>
            </a:r>
            <a:endParaRPr lang="sr-Latn-BA" dirty="0" smtClean="0">
              <a:solidFill>
                <a:srgbClr val="FF0000"/>
              </a:solidFill>
            </a:endParaRPr>
          </a:p>
        </p:txBody>
      </p:sp>
      <p:sp>
        <p:nvSpPr>
          <p:cNvPr id="614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47775" y="1941984"/>
            <a:ext cx="9505951" cy="4503737"/>
          </a:xfrm>
        </p:spPr>
        <p:txBody>
          <a:bodyPr/>
          <a:lstStyle/>
          <a:p>
            <a:pPr marL="0" indent="0" algn="just">
              <a:buNone/>
            </a:pPr>
            <a:endParaRPr lang="en-US" sz="2000" dirty="0">
              <a:solidFill>
                <a:schemeClr val="accent3"/>
              </a:solidFill>
            </a:endParaRPr>
          </a:p>
          <a:p>
            <a:pPr marL="0" indent="0" algn="just">
              <a:buNone/>
            </a:pPr>
            <a:r>
              <a:rPr lang="sr-Latn-RS" sz="2000" dirty="0">
                <a:solidFill>
                  <a:schemeClr val="accent3"/>
                </a:solidFill>
              </a:rPr>
              <a:t>Prvi sudija je dao znak za servis a igrač zamjena je ušao u zonu za zamjenu i došao do bočne linije. Zapisničar nije signalizirao ništa ( ni bazer ni zvižduk ). Nadigravanje nije prekinuto a igrač koji je trebao </a:t>
            </a:r>
            <a:r>
              <a:rPr lang="sr-Latn-RS" sz="2000" dirty="0" smtClean="0">
                <a:solidFill>
                  <a:schemeClr val="accent3"/>
                </a:solidFill>
              </a:rPr>
              <a:t>biti </a:t>
            </a:r>
            <a:r>
              <a:rPr lang="sr-Latn-RS" sz="2000" dirty="0">
                <a:solidFill>
                  <a:schemeClr val="accent3"/>
                </a:solidFill>
              </a:rPr>
              <a:t>zamijenjen nije krenuo prema zoni za </a:t>
            </a:r>
            <a:r>
              <a:rPr lang="sr-Latn-RS" sz="2000" dirty="0" smtClean="0">
                <a:solidFill>
                  <a:schemeClr val="accent3"/>
                </a:solidFill>
              </a:rPr>
              <a:t>zamjenu igrača.</a:t>
            </a: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sr-Latn-BA" sz="2000" dirty="0" smtClean="0">
              <a:solidFill>
                <a:srgbClr val="FFFFCC"/>
              </a:solidFill>
            </a:endParaRPr>
          </a:p>
          <a:p>
            <a:pPr marL="520700" lvl="1" indent="0">
              <a:buNone/>
            </a:pPr>
            <a:endParaRPr lang="sr-Latn-BA" dirty="0" smtClean="0">
              <a:solidFill>
                <a:srgbClr val="FFFFCC"/>
              </a:solidFill>
            </a:endParaRPr>
          </a:p>
          <a:p>
            <a:endParaRPr lang="sr-Latn-BA" sz="2400" dirty="0" smtClean="0">
              <a:solidFill>
                <a:srgbClr val="FFFFCC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320419"/>
              </p:ext>
            </p:extLst>
          </p:nvPr>
        </p:nvGraphicFramePr>
        <p:xfrm>
          <a:off x="1527895" y="4285481"/>
          <a:ext cx="7125760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62880"/>
                <a:gridCol w="3562880"/>
              </a:tblGrid>
              <a:tr h="370840"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Reakcija sudija</a:t>
                      </a:r>
                    </a:p>
                    <a:p>
                      <a:endParaRPr lang="sr-Latn-RS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Odbiti zamjenu, ne treba prekidati nadigravanje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dirty="0" smtClean="0"/>
                        <a:t>Reakcija igrača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dirty="0" smtClean="0"/>
                        <a:t>Vratiti se na klupu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chemeClr val="tx1"/>
                          </a:solidFill>
                        </a:rPr>
                        <a:t>Posledice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b="0" dirty="0" smtClean="0">
                          <a:solidFill>
                            <a:srgbClr val="FF0000"/>
                          </a:solidFill>
                        </a:rPr>
                        <a:t>Neosnovani zahtjev-upisati nakon završenog nadigravanja</a:t>
                      </a:r>
                      <a:endParaRPr lang="en-US" b="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ere Präsentation">
  <a:themeElements>
    <a:clrScheme name="Leere Prä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eere Präsentation">
      <a:majorFont>
        <a:latin typeface=""/>
        <a:ea typeface="ＭＳ Ｐゴシック"/>
        <a:cs typeface=""/>
      </a:majorFont>
      <a:minorFont>
        <a:latin typeface="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664</Words>
  <Application>Microsoft Office PowerPoint</Application>
  <PresentationFormat>Custom</PresentationFormat>
  <Paragraphs>170</Paragraphs>
  <Slides>14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Leere Präsentation</vt:lpstr>
      <vt:lpstr>Seminar za službena lica UOS OSRS   Kozara, 24-26.08. 2018</vt:lpstr>
      <vt:lpstr>ŠTA JE PREKID IGRE ?</vt:lpstr>
      <vt:lpstr>PRAVILNI PREKIDI IGRE</vt:lpstr>
      <vt:lpstr>KO MOŽE DA ZAHTJEVA PRAVILNE PREKID IGRE ?</vt:lpstr>
      <vt:lpstr>IZUZETNI PREKIDI IGRE</vt:lpstr>
      <vt:lpstr>SPOLJNO OMETANJE</vt:lpstr>
      <vt:lpstr>PRODUŽENI PREKIDI</vt:lpstr>
      <vt:lpstr>PRODUŽENI PREKIDI</vt:lpstr>
      <vt:lpstr>SLUČAJ 1</vt:lpstr>
      <vt:lpstr>SLUČAJ 2 </vt:lpstr>
      <vt:lpstr>SLUČAJ 3</vt:lpstr>
      <vt:lpstr>SLUČAJ 4</vt:lpstr>
      <vt:lpstr>SLUČAJ 5</vt:lpstr>
      <vt:lpstr>HVALA NA PAŽNJI!</vt:lpstr>
    </vt:vector>
  </TitlesOfParts>
  <Company>achtung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Marco Heer</dc:creator>
  <cp:lastModifiedBy>Milan</cp:lastModifiedBy>
  <cp:revision>107</cp:revision>
  <cp:lastPrinted>2010-10-14T14:37:41Z</cp:lastPrinted>
  <dcterms:created xsi:type="dcterms:W3CDTF">2010-10-14T14:12:17Z</dcterms:created>
  <dcterms:modified xsi:type="dcterms:W3CDTF">2018-08-23T12:53:28Z</dcterms:modified>
</cp:coreProperties>
</file>