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3"/>
  </p:notesMasterIdLst>
  <p:sldIdLst>
    <p:sldId id="261" r:id="rId2"/>
    <p:sldId id="336" r:id="rId3"/>
    <p:sldId id="352" r:id="rId4"/>
    <p:sldId id="337" r:id="rId5"/>
    <p:sldId id="338" r:id="rId6"/>
    <p:sldId id="353" r:id="rId7"/>
    <p:sldId id="339" r:id="rId8"/>
    <p:sldId id="354" r:id="rId9"/>
    <p:sldId id="340" r:id="rId10"/>
    <p:sldId id="341" r:id="rId11"/>
    <p:sldId id="355" r:id="rId12"/>
  </p:sldIdLst>
  <p:sldSz cx="10688638" cy="7562850"/>
  <p:notesSz cx="6858000" cy="9144000"/>
  <p:defaultTextStyle>
    <a:defPPr>
      <a:defRPr lang="de-DE"/>
    </a:defPPr>
    <a:lvl1pPr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1pPr>
    <a:lvl2pPr marL="457200"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2pPr>
    <a:lvl3pPr marL="914400"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3pPr>
    <a:lvl4pPr marL="1371600"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4pPr>
    <a:lvl5pPr marL="1828800" algn="l" rtl="0" fontAlgn="base">
      <a:spcBef>
        <a:spcPct val="0"/>
      </a:spcBef>
      <a:spcAft>
        <a:spcPct val="0"/>
      </a:spcAft>
      <a:defRPr sz="2400" kern="1200">
        <a:solidFill>
          <a:schemeClr val="tx1"/>
        </a:solidFill>
        <a:latin typeface="Times" pitchFamily="18" charset="0"/>
        <a:ea typeface="ＭＳ Ｐゴシック" pitchFamily="34" charset="-128"/>
        <a:cs typeface="Arial" charset="0"/>
      </a:defRPr>
    </a:lvl5pPr>
    <a:lvl6pPr marL="2286000" algn="l" defTabSz="914400" rtl="0" eaLnBrk="1" latinLnBrk="0" hangingPunct="1">
      <a:defRPr sz="2400" kern="1200">
        <a:solidFill>
          <a:schemeClr val="tx1"/>
        </a:solidFill>
        <a:latin typeface="Times" pitchFamily="18" charset="0"/>
        <a:ea typeface="ＭＳ Ｐゴシック" pitchFamily="34" charset="-128"/>
        <a:cs typeface="Arial" charset="0"/>
      </a:defRPr>
    </a:lvl6pPr>
    <a:lvl7pPr marL="2743200" algn="l" defTabSz="914400" rtl="0" eaLnBrk="1" latinLnBrk="0" hangingPunct="1">
      <a:defRPr sz="2400" kern="1200">
        <a:solidFill>
          <a:schemeClr val="tx1"/>
        </a:solidFill>
        <a:latin typeface="Times" pitchFamily="18" charset="0"/>
        <a:ea typeface="ＭＳ Ｐゴシック" pitchFamily="34" charset="-128"/>
        <a:cs typeface="Arial" charset="0"/>
      </a:defRPr>
    </a:lvl7pPr>
    <a:lvl8pPr marL="3200400" algn="l" defTabSz="914400" rtl="0" eaLnBrk="1" latinLnBrk="0" hangingPunct="1">
      <a:defRPr sz="2400" kern="1200">
        <a:solidFill>
          <a:schemeClr val="tx1"/>
        </a:solidFill>
        <a:latin typeface="Times" pitchFamily="18" charset="0"/>
        <a:ea typeface="ＭＳ Ｐゴシック" pitchFamily="34" charset="-128"/>
        <a:cs typeface="Arial" charset="0"/>
      </a:defRPr>
    </a:lvl8pPr>
    <a:lvl9pPr marL="3657600" algn="l" defTabSz="914400" rtl="0" eaLnBrk="1" latinLnBrk="0" hangingPunct="1">
      <a:defRPr sz="2400" kern="1200">
        <a:solidFill>
          <a:schemeClr val="tx1"/>
        </a:solidFill>
        <a:latin typeface="Times" pitchFamily="18" charset="0"/>
        <a:ea typeface="ＭＳ Ｐゴシック" pitchFamily="34" charset="-128"/>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a:srgbClr val="FF0000"/>
    <a:srgbClr val="FFFFCC"/>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40" autoAdjust="0"/>
    <p:restoredTop sz="98594" autoAdjust="0"/>
  </p:normalViewPr>
  <p:slideViewPr>
    <p:cSldViewPr>
      <p:cViewPr>
        <p:scale>
          <a:sx n="76" d="100"/>
          <a:sy n="76" d="100"/>
        </p:scale>
        <p:origin x="-72" y="594"/>
      </p:cViewPr>
      <p:guideLst>
        <p:guide orient="horz" pos="2400"/>
        <p:guide pos="336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latin typeface="Times" charset="0"/>
                <a:ea typeface="+mn-ea"/>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0" hangingPunct="0">
              <a:defRPr sz="1200">
                <a:latin typeface="Times" charset="0"/>
                <a:ea typeface="ＭＳ Ｐゴシック" charset="0"/>
                <a:cs typeface="+mn-cs"/>
              </a:defRPr>
            </a:lvl1pPr>
          </a:lstStyle>
          <a:p>
            <a:pPr>
              <a:defRPr/>
            </a:pPr>
            <a:fld id="{DCEA8CD2-0099-4851-ADE2-D7AFC82524F1}" type="datetimeFigureOut">
              <a:rPr lang="en-GB"/>
              <a:pPr>
                <a:defRPr/>
              </a:pPr>
              <a:t>10/08/2017</a:t>
            </a:fld>
            <a:endParaRPr lang="en-GB"/>
          </a:p>
        </p:txBody>
      </p:sp>
      <p:sp>
        <p:nvSpPr>
          <p:cNvPr id="4" name="Slide Image Placeholder 3"/>
          <p:cNvSpPr>
            <a:spLocks noGrp="1" noRot="1" noChangeAspect="1"/>
          </p:cNvSpPr>
          <p:nvPr>
            <p:ph type="sldImg" idx="2"/>
          </p:nvPr>
        </p:nvSpPr>
        <p:spPr>
          <a:xfrm>
            <a:off x="1006475" y="685800"/>
            <a:ext cx="484505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latin typeface="Times" charset="0"/>
                <a:ea typeface="+mn-ea"/>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atin typeface="Times" charset="0"/>
                <a:ea typeface="ＭＳ Ｐゴシック" charset="0"/>
                <a:cs typeface="+mn-cs"/>
              </a:defRPr>
            </a:lvl1pPr>
          </a:lstStyle>
          <a:p>
            <a:pPr>
              <a:defRPr/>
            </a:pPr>
            <a:fld id="{B4868C43-8C5C-4D79-9A2A-56F1D0D6EBB7}"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p:cNvSpPr>
            <a:spLocks noGrp="1" noRot="1" noChangeAspect="1" noTextEdit="1"/>
          </p:cNvSpPr>
          <p:nvPr>
            <p:ph type="sldImg"/>
          </p:nvPr>
        </p:nvSpPr>
        <p:spPr bwMode="auto">
          <a:noFill/>
          <a:ln>
            <a:solidFill>
              <a:srgbClr val="000000"/>
            </a:solidFill>
            <a:miter lim="800000"/>
            <a:headEnd/>
            <a:tailEnd/>
          </a:ln>
        </p:spPr>
      </p:sp>
      <p:sp>
        <p:nvSpPr>
          <p:cNvPr id="51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ea typeface="ＭＳ Ｐゴシック" pitchFamily="34" charset="-128"/>
            </a:endParaRPr>
          </a:p>
        </p:txBody>
      </p:sp>
      <p:sp>
        <p:nvSpPr>
          <p:cNvPr id="15363" name="Slide Number Placeholder 3"/>
          <p:cNvSpPr>
            <a:spLocks noGrp="1"/>
          </p:cNvSpPr>
          <p:nvPr>
            <p:ph type="sldNum" sz="quarter" idx="5"/>
          </p:nvPr>
        </p:nvSpPr>
        <p:spPr bwMode="auto">
          <a:ln>
            <a:miter lim="800000"/>
            <a:headEnd/>
            <a:tailEnd/>
          </a:ln>
        </p:spPr>
        <p:txBody>
          <a:bodyPr/>
          <a:lstStyle/>
          <a:p>
            <a:pPr>
              <a:defRPr/>
            </a:pPr>
            <a:fld id="{FDB0E1E6-CB39-4555-B4C2-C3396DB2E3A0}" type="slidenum">
              <a:rPr lang="en-GB" smtClean="0">
                <a:latin typeface="Times" pitchFamily="18" charset="0"/>
                <a:ea typeface="ＭＳ Ｐゴシック" pitchFamily="34" charset="-128"/>
              </a:rPr>
              <a:pPr>
                <a:defRPr/>
              </a:pPr>
              <a:t>1</a:t>
            </a:fld>
            <a:endParaRPr lang="en-GB" smtClean="0">
              <a:latin typeface="Times" pitchFamily="18"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4" descr="blue.jpg                                                       005F9316Marco_G5                       BE753FAD:"/>
          <p:cNvPicPr>
            <a:picLocks noChangeAspect="1" noChangeArrowheads="1"/>
          </p:cNvPicPr>
          <p:nvPr userDrawn="1"/>
        </p:nvPicPr>
        <p:blipFill>
          <a:blip r:embed="rId2"/>
          <a:srcRect/>
          <a:stretch>
            <a:fillRect/>
          </a:stretch>
        </p:blipFill>
        <p:spPr bwMode="auto">
          <a:xfrm>
            <a:off x="-4763" y="0"/>
            <a:ext cx="10699751" cy="7564438"/>
          </a:xfrm>
          <a:prstGeom prst="rect">
            <a:avLst/>
          </a:prstGeom>
          <a:noFill/>
          <a:ln w="9525">
            <a:noFill/>
            <a:miter lim="800000"/>
            <a:headEnd/>
            <a:tailEnd/>
          </a:ln>
        </p:spPr>
      </p:pic>
      <p:sp>
        <p:nvSpPr>
          <p:cNvPr id="6159" name="Rectangle 15"/>
          <p:cNvSpPr>
            <a:spLocks noGrp="1" noChangeArrowheads="1"/>
          </p:cNvSpPr>
          <p:nvPr>
            <p:ph type="ctrTitle"/>
          </p:nvPr>
        </p:nvSpPr>
        <p:spPr>
          <a:xfrm>
            <a:off x="1143000" y="1524000"/>
            <a:ext cx="8534400" cy="2162175"/>
          </a:xfrm>
        </p:spPr>
        <p:txBody>
          <a:bodyPr anchor="b"/>
          <a:lstStyle>
            <a:lvl1pPr>
              <a:defRPr sz="4000">
                <a:solidFill>
                  <a:schemeClr val="bg1"/>
                </a:solidFill>
              </a:defRPr>
            </a:lvl1pPr>
          </a:lstStyle>
          <a:p>
            <a:r>
              <a:rPr lang="de-DE"/>
              <a:t>Mastertitelformat bearbeiten</a:t>
            </a:r>
          </a:p>
        </p:txBody>
      </p:sp>
      <p:sp>
        <p:nvSpPr>
          <p:cNvPr id="6160" name="Rectangle 16"/>
          <p:cNvSpPr>
            <a:spLocks noGrp="1" noChangeArrowheads="1"/>
          </p:cNvSpPr>
          <p:nvPr>
            <p:ph type="subTitle" sz="quarter" idx="1"/>
          </p:nvPr>
        </p:nvSpPr>
        <p:spPr>
          <a:xfrm>
            <a:off x="1143000" y="3810000"/>
            <a:ext cx="8534400" cy="2438400"/>
          </a:xfrm>
        </p:spPr>
        <p:txBody>
          <a:bodyPr/>
          <a:lstStyle>
            <a:lvl1pPr marL="0" indent="0">
              <a:buFontTx/>
              <a:buNone/>
              <a:defRPr sz="3000">
                <a:solidFill>
                  <a:schemeClr val="bg1"/>
                </a:solidFill>
              </a:defRPr>
            </a:lvl1pPr>
          </a:lstStyle>
          <a:p>
            <a:r>
              <a:rPr lang="de-DE"/>
              <a:t>Master-Untertitelformat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4"/>
          <p:cNvSpPr>
            <a:spLocks noGrp="1" noChangeArrowheads="1"/>
          </p:cNvSpPr>
          <p:nvPr>
            <p:ph type="title"/>
          </p:nvPr>
        </p:nvSpPr>
        <p:spPr bwMode="auto">
          <a:xfrm>
            <a:off x="1143000" y="1676400"/>
            <a:ext cx="8458200" cy="68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Mastertitelformat bearbeiten</a:t>
            </a:r>
          </a:p>
        </p:txBody>
      </p:sp>
      <p:sp>
        <p:nvSpPr>
          <p:cNvPr id="1027" name="Rectangle 25"/>
          <p:cNvSpPr>
            <a:spLocks noGrp="1" noChangeArrowheads="1"/>
          </p:cNvSpPr>
          <p:nvPr>
            <p:ph type="body" idx="1"/>
          </p:nvPr>
        </p:nvSpPr>
        <p:spPr bwMode="auto">
          <a:xfrm>
            <a:off x="1143000" y="2438400"/>
            <a:ext cx="84582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l" defTabSz="1042988" rtl="0" eaLnBrk="0" fontAlgn="base" hangingPunct="0">
        <a:spcBef>
          <a:spcPct val="0"/>
        </a:spcBef>
        <a:spcAft>
          <a:spcPct val="0"/>
        </a:spcAft>
        <a:defRPr sz="3200" b="1">
          <a:solidFill>
            <a:schemeClr val="tx2"/>
          </a:solidFill>
          <a:latin typeface="Arial" charset="0"/>
          <a:ea typeface="+mj-ea"/>
          <a:cs typeface="+mj-cs"/>
        </a:defRPr>
      </a:lvl1pPr>
      <a:lvl2pPr algn="l" defTabSz="1042988" rtl="0" eaLnBrk="0" fontAlgn="base" hangingPunct="0">
        <a:spcBef>
          <a:spcPct val="0"/>
        </a:spcBef>
        <a:spcAft>
          <a:spcPct val="0"/>
        </a:spcAft>
        <a:defRPr sz="3200" b="1">
          <a:solidFill>
            <a:schemeClr val="tx2"/>
          </a:solidFill>
          <a:latin typeface="Arial" charset="0"/>
          <a:ea typeface="ＭＳ Ｐゴシック" charset="0"/>
        </a:defRPr>
      </a:lvl2pPr>
      <a:lvl3pPr algn="l" defTabSz="1042988" rtl="0" eaLnBrk="0" fontAlgn="base" hangingPunct="0">
        <a:spcBef>
          <a:spcPct val="0"/>
        </a:spcBef>
        <a:spcAft>
          <a:spcPct val="0"/>
        </a:spcAft>
        <a:defRPr sz="3200" b="1">
          <a:solidFill>
            <a:schemeClr val="tx2"/>
          </a:solidFill>
          <a:latin typeface="Arial" charset="0"/>
          <a:ea typeface="ＭＳ Ｐゴシック" charset="0"/>
        </a:defRPr>
      </a:lvl3pPr>
      <a:lvl4pPr algn="l" defTabSz="1042988" rtl="0" eaLnBrk="0" fontAlgn="base" hangingPunct="0">
        <a:spcBef>
          <a:spcPct val="0"/>
        </a:spcBef>
        <a:spcAft>
          <a:spcPct val="0"/>
        </a:spcAft>
        <a:defRPr sz="3200" b="1">
          <a:solidFill>
            <a:schemeClr val="tx2"/>
          </a:solidFill>
          <a:latin typeface="Arial" charset="0"/>
          <a:ea typeface="ＭＳ Ｐゴシック" charset="0"/>
        </a:defRPr>
      </a:lvl4pPr>
      <a:lvl5pPr algn="l" defTabSz="1042988" rtl="0" eaLnBrk="0" fontAlgn="base" hangingPunct="0">
        <a:spcBef>
          <a:spcPct val="0"/>
        </a:spcBef>
        <a:spcAft>
          <a:spcPct val="0"/>
        </a:spcAft>
        <a:defRPr sz="3200" b="1">
          <a:solidFill>
            <a:schemeClr val="tx2"/>
          </a:solidFill>
          <a:latin typeface="Arial" charset="0"/>
          <a:ea typeface="ＭＳ Ｐゴシック" charset="0"/>
        </a:defRPr>
      </a:lvl5pPr>
      <a:lvl6pPr marL="457200" algn="l" defTabSz="1042988" rtl="0" fontAlgn="base">
        <a:spcBef>
          <a:spcPct val="0"/>
        </a:spcBef>
        <a:spcAft>
          <a:spcPct val="0"/>
        </a:spcAft>
        <a:defRPr sz="3200" b="1">
          <a:solidFill>
            <a:schemeClr val="tx2"/>
          </a:solidFill>
          <a:latin typeface="Arial" charset="0"/>
        </a:defRPr>
      </a:lvl6pPr>
      <a:lvl7pPr marL="914400" algn="l" defTabSz="1042988" rtl="0" fontAlgn="base">
        <a:spcBef>
          <a:spcPct val="0"/>
        </a:spcBef>
        <a:spcAft>
          <a:spcPct val="0"/>
        </a:spcAft>
        <a:defRPr sz="3200" b="1">
          <a:solidFill>
            <a:schemeClr val="tx2"/>
          </a:solidFill>
          <a:latin typeface="Arial" charset="0"/>
        </a:defRPr>
      </a:lvl7pPr>
      <a:lvl8pPr marL="1371600" algn="l" defTabSz="1042988" rtl="0" fontAlgn="base">
        <a:spcBef>
          <a:spcPct val="0"/>
        </a:spcBef>
        <a:spcAft>
          <a:spcPct val="0"/>
        </a:spcAft>
        <a:defRPr sz="3200" b="1">
          <a:solidFill>
            <a:schemeClr val="tx2"/>
          </a:solidFill>
          <a:latin typeface="Arial" charset="0"/>
        </a:defRPr>
      </a:lvl8pPr>
      <a:lvl9pPr marL="1828800" algn="l" defTabSz="1042988" rtl="0" fontAlgn="base">
        <a:spcBef>
          <a:spcPct val="0"/>
        </a:spcBef>
        <a:spcAft>
          <a:spcPct val="0"/>
        </a:spcAft>
        <a:defRPr sz="3200" b="1">
          <a:solidFill>
            <a:schemeClr val="tx2"/>
          </a:solidFill>
          <a:latin typeface="Arial" charset="0"/>
        </a:defRPr>
      </a:lvl9pPr>
    </p:titleStyle>
    <p:bodyStyle>
      <a:lvl1pPr marL="390525" indent="-390525" algn="l" defTabSz="1042988" rtl="0" eaLnBrk="0" fontAlgn="base" hangingPunct="0">
        <a:spcBef>
          <a:spcPct val="20000"/>
        </a:spcBef>
        <a:spcAft>
          <a:spcPct val="0"/>
        </a:spcAft>
        <a:buChar char="•"/>
        <a:defRPr sz="2800">
          <a:solidFill>
            <a:schemeClr val="tx1"/>
          </a:solidFill>
          <a:latin typeface="Arial" charset="0"/>
          <a:ea typeface="+mn-ea"/>
          <a:cs typeface="+mn-cs"/>
        </a:defRPr>
      </a:lvl1pPr>
      <a:lvl2pPr marL="847725" indent="-327025" algn="l" defTabSz="1042988" rtl="0" eaLnBrk="0" fontAlgn="base" hangingPunct="0">
        <a:spcBef>
          <a:spcPct val="20000"/>
        </a:spcBef>
        <a:spcAft>
          <a:spcPct val="0"/>
        </a:spcAft>
        <a:buChar char="–"/>
        <a:defRPr sz="2400">
          <a:solidFill>
            <a:schemeClr val="tx1"/>
          </a:solidFill>
          <a:latin typeface="Arial" charset="0"/>
          <a:ea typeface="+mn-ea"/>
        </a:defRPr>
      </a:lvl2pPr>
      <a:lvl3pPr marL="1303338" indent="-260350" algn="l" defTabSz="1042988" rtl="0" eaLnBrk="0" fontAlgn="base" hangingPunct="0">
        <a:spcBef>
          <a:spcPct val="20000"/>
        </a:spcBef>
        <a:spcAft>
          <a:spcPct val="0"/>
        </a:spcAft>
        <a:buChar char="•"/>
        <a:defRPr sz="2000">
          <a:solidFill>
            <a:schemeClr val="tx1"/>
          </a:solidFill>
          <a:latin typeface="Arial" charset="0"/>
          <a:ea typeface="+mn-ea"/>
        </a:defRPr>
      </a:lvl3pPr>
      <a:lvl4pPr marL="1825625" indent="-261938" algn="l" defTabSz="1042988" rtl="0" eaLnBrk="0" fontAlgn="base" hangingPunct="0">
        <a:spcBef>
          <a:spcPct val="20000"/>
        </a:spcBef>
        <a:spcAft>
          <a:spcPct val="0"/>
        </a:spcAft>
        <a:buChar char="–"/>
        <a:defRPr>
          <a:solidFill>
            <a:schemeClr val="tx1"/>
          </a:solidFill>
          <a:latin typeface="Arial" charset="0"/>
          <a:ea typeface="+mn-ea"/>
        </a:defRPr>
      </a:lvl4pPr>
      <a:lvl5pPr marL="2346325" indent="-260350" algn="l" defTabSz="1042988" rtl="0" eaLnBrk="0" fontAlgn="base" hangingPunct="0">
        <a:spcBef>
          <a:spcPct val="20000"/>
        </a:spcBef>
        <a:spcAft>
          <a:spcPct val="0"/>
        </a:spcAft>
        <a:buChar char="»"/>
        <a:defRPr sz="2300">
          <a:solidFill>
            <a:schemeClr val="tx1"/>
          </a:solidFill>
          <a:latin typeface="Arial" charset="0"/>
          <a:ea typeface="+mn-ea"/>
        </a:defRPr>
      </a:lvl5pPr>
      <a:lvl6pPr marL="2803525" indent="-260350" algn="l" defTabSz="1042988" rtl="0" fontAlgn="base">
        <a:spcBef>
          <a:spcPct val="20000"/>
        </a:spcBef>
        <a:spcAft>
          <a:spcPct val="0"/>
        </a:spcAft>
        <a:buChar char="»"/>
        <a:defRPr sz="2300">
          <a:solidFill>
            <a:schemeClr val="tx1"/>
          </a:solidFill>
          <a:latin typeface="+mn-lt"/>
        </a:defRPr>
      </a:lvl6pPr>
      <a:lvl7pPr marL="3260725" indent="-260350" algn="l" defTabSz="1042988" rtl="0" fontAlgn="base">
        <a:spcBef>
          <a:spcPct val="20000"/>
        </a:spcBef>
        <a:spcAft>
          <a:spcPct val="0"/>
        </a:spcAft>
        <a:buChar char="»"/>
        <a:defRPr sz="2300">
          <a:solidFill>
            <a:schemeClr val="tx1"/>
          </a:solidFill>
          <a:latin typeface="+mn-lt"/>
        </a:defRPr>
      </a:lvl7pPr>
      <a:lvl8pPr marL="3717925" indent="-260350" algn="l" defTabSz="1042988" rtl="0" fontAlgn="base">
        <a:spcBef>
          <a:spcPct val="20000"/>
        </a:spcBef>
        <a:spcAft>
          <a:spcPct val="0"/>
        </a:spcAft>
        <a:buChar char="»"/>
        <a:defRPr sz="2300">
          <a:solidFill>
            <a:schemeClr val="tx1"/>
          </a:solidFill>
          <a:latin typeface="+mn-lt"/>
        </a:defRPr>
      </a:lvl8pPr>
      <a:lvl9pPr marL="4175125" indent="-260350" algn="l" defTabSz="1042988" rtl="0" fontAlgn="base">
        <a:spcBef>
          <a:spcPct val="20000"/>
        </a:spcBef>
        <a:spcAft>
          <a:spcPct val="0"/>
        </a:spcAft>
        <a:buChar char="»"/>
        <a:defRPr sz="2300">
          <a:solidFill>
            <a:schemeClr val="tx1"/>
          </a:solidFill>
          <a:latin typeface="+mn-lt"/>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Rectangle 6"/>
          <p:cNvSpPr>
            <a:spLocks noGrp="1" noChangeArrowheads="1"/>
          </p:cNvSpPr>
          <p:nvPr>
            <p:ph type="title" idx="4294967295"/>
          </p:nvPr>
        </p:nvSpPr>
        <p:spPr>
          <a:xfrm>
            <a:off x="1168400" y="1477963"/>
            <a:ext cx="8458200" cy="865187"/>
          </a:xfrm>
        </p:spPr>
        <p:txBody>
          <a:bodyPr/>
          <a:lstStyle/>
          <a:p>
            <a:pPr algn="ctr">
              <a:defRPr/>
            </a:pPr>
            <a:r>
              <a:rPr lang="sr-Latn-BA" sz="2800" b="0" smtClean="0">
                <a:solidFill>
                  <a:srgbClr val="FFFFCC"/>
                </a:solidFill>
                <a:effectLst>
                  <a:outerShdw blurRad="38100" dist="38100" dir="2700000" algn="tl">
                    <a:srgbClr val="C0C0C0"/>
                  </a:outerShdw>
                </a:effectLst>
              </a:rPr>
              <a:t>Seminar za službena lica UOS OSRS</a:t>
            </a:r>
            <a:br>
              <a:rPr lang="sr-Latn-BA" sz="2800" b="0" smtClean="0">
                <a:solidFill>
                  <a:srgbClr val="FFFFCC"/>
                </a:solidFill>
                <a:effectLst>
                  <a:outerShdw blurRad="38100" dist="38100" dir="2700000" algn="tl">
                    <a:srgbClr val="C0C0C0"/>
                  </a:outerShdw>
                </a:effectLst>
              </a:rPr>
            </a:br>
            <a:r>
              <a:rPr lang="sr-Latn-BA" sz="2800" b="0" smtClean="0">
                <a:solidFill>
                  <a:srgbClr val="FFFFCC"/>
                </a:solidFill>
                <a:effectLst>
                  <a:outerShdw blurRad="38100" dist="38100" dir="2700000" algn="tl">
                    <a:srgbClr val="C0C0C0"/>
                  </a:outerShdw>
                </a:effectLst>
              </a:rPr>
              <a:t>Bileća 2017</a:t>
            </a:r>
          </a:p>
        </p:txBody>
      </p:sp>
      <p:sp>
        <p:nvSpPr>
          <p:cNvPr id="14343" name="Rectangle 7"/>
          <p:cNvSpPr>
            <a:spLocks noGrp="1" noChangeArrowheads="1"/>
          </p:cNvSpPr>
          <p:nvPr>
            <p:ph type="body" idx="4294967295"/>
          </p:nvPr>
        </p:nvSpPr>
        <p:spPr>
          <a:xfrm>
            <a:off x="1455738" y="3133725"/>
            <a:ext cx="8145462" cy="3600450"/>
          </a:xfrm>
        </p:spPr>
        <p:txBody>
          <a:bodyPr/>
          <a:lstStyle/>
          <a:p>
            <a:pPr algn="ctr">
              <a:lnSpc>
                <a:spcPct val="90000"/>
              </a:lnSpc>
              <a:buFontTx/>
              <a:buNone/>
              <a:defRPr/>
            </a:pPr>
            <a:r>
              <a:rPr lang="en-US" sz="3600" b="1" smtClean="0">
                <a:solidFill>
                  <a:srgbClr val="FF0000"/>
                </a:solidFill>
                <a:effectLst>
                  <a:outerShdw blurRad="38100" dist="38100" dir="2700000" algn="tl">
                    <a:srgbClr val="C0C0C0"/>
                  </a:outerShdw>
                </a:effectLst>
              </a:rPr>
              <a:t>P</a:t>
            </a:r>
            <a:r>
              <a:rPr lang="sr-Latn-BA" sz="3600" b="1" smtClean="0">
                <a:solidFill>
                  <a:srgbClr val="FF0000"/>
                </a:solidFill>
                <a:effectLst>
                  <a:outerShdw blurRad="38100" dist="38100" dir="2700000" algn="tl">
                    <a:srgbClr val="C0C0C0"/>
                  </a:outerShdw>
                </a:effectLst>
              </a:rPr>
              <a:t>RIMJENA SKALE SANKCIJA NA UTAKMICAMA I KONTROLA PONAŠANJA UČESNIKA</a:t>
            </a:r>
          </a:p>
          <a:p>
            <a:pPr algn="ctr">
              <a:lnSpc>
                <a:spcPct val="90000"/>
              </a:lnSpc>
              <a:buFontTx/>
              <a:buNone/>
              <a:defRPr/>
            </a:pPr>
            <a:endParaRPr lang="sr-Latn-BA" sz="3600" b="1" smtClean="0">
              <a:solidFill>
                <a:srgbClr val="FF0000"/>
              </a:solidFill>
              <a:effectLst>
                <a:outerShdw blurRad="38100" dist="38100" dir="2700000" algn="tl">
                  <a:srgbClr val="C0C0C0"/>
                </a:outerShdw>
              </a:effectLst>
            </a:endParaRPr>
          </a:p>
          <a:p>
            <a:pPr algn="ctr">
              <a:lnSpc>
                <a:spcPct val="90000"/>
              </a:lnSpc>
              <a:buFontTx/>
              <a:buNone/>
              <a:defRPr/>
            </a:pPr>
            <a:endParaRPr lang="sr-Latn-BA" smtClean="0">
              <a:solidFill>
                <a:srgbClr val="FF0000"/>
              </a:solidFill>
              <a:effectLst>
                <a:outerShdw blurRad="38100" dist="38100" dir="2700000" algn="tl">
                  <a:srgbClr val="C0C0C0"/>
                </a:outerShdw>
              </a:effectLst>
            </a:endParaRPr>
          </a:p>
          <a:p>
            <a:pPr algn="r">
              <a:lnSpc>
                <a:spcPct val="90000"/>
              </a:lnSpc>
              <a:buFontTx/>
              <a:buNone/>
              <a:defRPr/>
            </a:pPr>
            <a:r>
              <a:rPr lang="sr-Latn-BA" smtClean="0">
                <a:solidFill>
                  <a:srgbClr val="FFFFCC"/>
                </a:solidFill>
                <a:effectLst>
                  <a:outerShdw blurRad="38100" dist="38100" dir="2700000" algn="tl">
                    <a:srgbClr val="C0C0C0"/>
                  </a:outerShdw>
                </a:effectLst>
              </a:rPr>
              <a:t>Siniša Ovuka</a:t>
            </a:r>
          </a:p>
          <a:p>
            <a:pPr algn="r">
              <a:lnSpc>
                <a:spcPct val="90000"/>
              </a:lnSpc>
              <a:buFontTx/>
              <a:buNone/>
              <a:defRPr/>
            </a:pPr>
            <a:r>
              <a:rPr lang="sr-Latn-BA" smtClean="0">
                <a:solidFill>
                  <a:srgbClr val="FFFFCC"/>
                </a:solidFill>
                <a:effectLst>
                  <a:outerShdw blurRad="38100" dist="38100" dir="2700000" algn="tl">
                    <a:srgbClr val="C0C0C0"/>
                  </a:outerShdw>
                </a:effectLst>
              </a:rPr>
              <a:t>Međunarodni sudija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idx="4294967295"/>
          </p:nvPr>
        </p:nvSpPr>
        <p:spPr>
          <a:xfrm>
            <a:off x="1168400" y="1189038"/>
            <a:ext cx="8458200" cy="685800"/>
          </a:xfrm>
        </p:spPr>
        <p:txBody>
          <a:bodyPr/>
          <a:lstStyle/>
          <a:p>
            <a:r>
              <a:rPr lang="sr-Latn-BA" sz="2800" smtClean="0">
                <a:solidFill>
                  <a:srgbClr val="FF0000"/>
                </a:solidFill>
              </a:rPr>
              <a:t>PRIMJER</a:t>
            </a:r>
            <a:br>
              <a:rPr lang="sr-Latn-BA" sz="2800" smtClean="0">
                <a:solidFill>
                  <a:srgbClr val="FF0000"/>
                </a:solidFill>
              </a:rPr>
            </a:br>
            <a:endParaRPr lang="sr-Latn-BA" sz="2800" smtClean="0">
              <a:solidFill>
                <a:srgbClr val="FF0000"/>
              </a:solidFill>
            </a:endParaRPr>
          </a:p>
        </p:txBody>
      </p:sp>
      <p:sp>
        <p:nvSpPr>
          <p:cNvPr id="14338" name="Rectangle 3"/>
          <p:cNvSpPr>
            <a:spLocks noGrp="1" noChangeArrowheads="1"/>
          </p:cNvSpPr>
          <p:nvPr>
            <p:ph type="body" idx="4294967295"/>
          </p:nvPr>
        </p:nvSpPr>
        <p:spPr>
          <a:xfrm>
            <a:off x="736600" y="1981200"/>
            <a:ext cx="9072563" cy="4648200"/>
          </a:xfrm>
        </p:spPr>
        <p:txBody>
          <a:bodyPr/>
          <a:lstStyle/>
          <a:p>
            <a:pPr marL="533400" indent="-533400">
              <a:buFontTx/>
              <a:buNone/>
            </a:pPr>
            <a:r>
              <a:rPr lang="sr-Latn-BA" sz="3600" smtClean="0">
                <a:solidFill>
                  <a:srgbClr val="FFFFCC"/>
                </a:solidFill>
              </a:rPr>
              <a:t>Nakon što je član ekipe zbog nasilničkog/agresivnog ponašanja sankcionisan direktno isključenjem/odstranjenjem a ekipa prije toga nije dostigla nivo sankcionisanja usmenom opomenom ili žutim kartonom, prvi sudija MORA ispoštovati princip postupnosti i vratiti se na NIVO 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idx="4294967295"/>
          </p:nvPr>
        </p:nvSpPr>
        <p:spPr/>
        <p:txBody>
          <a:bodyPr/>
          <a:lstStyle/>
          <a:p>
            <a:pPr algn="ctr"/>
            <a:r>
              <a:rPr lang="en-US" sz="2800" smtClean="0"/>
              <a:t>HVALA NA PA</a:t>
            </a:r>
            <a:r>
              <a:rPr lang="sr-Latn-BA" sz="2800" smtClean="0"/>
              <a:t>ŽNJI</a:t>
            </a:r>
            <a:br>
              <a:rPr lang="sr-Latn-BA" sz="2800" smtClean="0"/>
            </a:br>
            <a:r>
              <a:rPr lang="sr-Latn-BA" sz="2800" smtClean="0"/>
              <a:t/>
            </a:r>
            <a:br>
              <a:rPr lang="sr-Latn-BA" sz="2800" smtClean="0"/>
            </a:br>
            <a:endParaRPr lang="sr-Latn-BA" sz="2800" smtClean="0"/>
          </a:p>
        </p:txBody>
      </p:sp>
      <p:sp>
        <p:nvSpPr>
          <p:cNvPr id="15362" name="Rectangle 3"/>
          <p:cNvSpPr>
            <a:spLocks noGrp="1" noChangeArrowheads="1"/>
          </p:cNvSpPr>
          <p:nvPr>
            <p:ph type="body" idx="4294967295"/>
          </p:nvPr>
        </p:nvSpPr>
        <p:spPr/>
        <p:txBody>
          <a:bodyPr/>
          <a:lstStyle/>
          <a:p>
            <a:endParaRPr lang="sr-Latn-BA" smtClean="0"/>
          </a:p>
        </p:txBody>
      </p:sp>
      <p:pic>
        <p:nvPicPr>
          <p:cNvPr id="15363" name="Picture 4" descr="volleyball-mascot-beer-vector-illustration-72950211"/>
          <p:cNvPicPr>
            <a:picLocks noChangeAspect="1" noChangeArrowheads="1"/>
          </p:cNvPicPr>
          <p:nvPr/>
        </p:nvPicPr>
        <p:blipFill>
          <a:blip r:embed="rId2"/>
          <a:srcRect/>
          <a:stretch>
            <a:fillRect/>
          </a:stretch>
        </p:blipFill>
        <p:spPr bwMode="auto">
          <a:xfrm>
            <a:off x="3857625" y="2192338"/>
            <a:ext cx="2971800" cy="317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2"/>
          <p:cNvSpPr>
            <a:spLocks noGrp="1" noChangeArrowheads="1"/>
          </p:cNvSpPr>
          <p:nvPr>
            <p:ph type="title" idx="4294967295"/>
          </p:nvPr>
        </p:nvSpPr>
        <p:spPr>
          <a:xfrm>
            <a:off x="1143000" y="1260475"/>
            <a:ext cx="8458200" cy="792163"/>
          </a:xfrm>
        </p:spPr>
        <p:txBody>
          <a:bodyPr/>
          <a:lstStyle/>
          <a:p>
            <a:r>
              <a:rPr lang="sr-Latn-BA" smtClean="0">
                <a:solidFill>
                  <a:srgbClr val="FF0000"/>
                </a:solidFill>
              </a:rPr>
              <a:t>UVOD</a:t>
            </a:r>
          </a:p>
        </p:txBody>
      </p:sp>
      <p:sp>
        <p:nvSpPr>
          <p:cNvPr id="6146" name="Rectangle 3"/>
          <p:cNvSpPr>
            <a:spLocks noGrp="1" noChangeArrowheads="1"/>
          </p:cNvSpPr>
          <p:nvPr>
            <p:ph type="body" idx="4294967295"/>
          </p:nvPr>
        </p:nvSpPr>
        <p:spPr>
          <a:xfrm>
            <a:off x="447675" y="2125663"/>
            <a:ext cx="9505950" cy="4503737"/>
          </a:xfrm>
        </p:spPr>
        <p:txBody>
          <a:bodyPr/>
          <a:lstStyle/>
          <a:p>
            <a:r>
              <a:rPr lang="sr-Latn-BA" sz="2400" smtClean="0">
                <a:solidFill>
                  <a:srgbClr val="FFFFCC"/>
                </a:solidFill>
              </a:rPr>
              <a:t>Nedozvoljeno ponašanje i sankcije</a:t>
            </a:r>
          </a:p>
          <a:p>
            <a:pPr>
              <a:buFontTx/>
              <a:buNone/>
            </a:pPr>
            <a:endParaRPr lang="sr-Latn-BA" sz="800" smtClean="0">
              <a:solidFill>
                <a:srgbClr val="FFFFCC"/>
              </a:solidFill>
            </a:endParaRPr>
          </a:p>
          <a:p>
            <a:pPr>
              <a:buFontTx/>
              <a:buNone/>
            </a:pPr>
            <a:r>
              <a:rPr lang="sr-Latn-BA" sz="2400" smtClean="0">
                <a:solidFill>
                  <a:srgbClr val="FFFFCC"/>
                </a:solidFill>
              </a:rPr>
              <a:t>     Neophodno je dobro proučiti ova pravila kako bi se u potpunosti razumio njihov duh, skala sankcija i njihova primjena.</a:t>
            </a:r>
          </a:p>
          <a:p>
            <a:pPr>
              <a:buFontTx/>
              <a:buNone/>
            </a:pPr>
            <a:endParaRPr lang="sr-Latn-BA" sz="2400" smtClean="0">
              <a:solidFill>
                <a:srgbClr val="FFFFCC"/>
              </a:solidFill>
            </a:endParaRPr>
          </a:p>
          <a:p>
            <a:pPr>
              <a:buFontTx/>
              <a:buNone/>
            </a:pPr>
            <a:r>
              <a:rPr lang="sr-Latn-BA" sz="2400" smtClean="0">
                <a:solidFill>
                  <a:srgbClr val="FFFFCC"/>
                </a:solidFill>
              </a:rPr>
              <a:t>     Važno je zapamtiti da se učesnici moraju ponašati sa poštovanjem i učtivo prema svim ostalim akterima odbojkaške utakmice uključujući i članove svoje ekipe.</a:t>
            </a:r>
          </a:p>
          <a:p>
            <a:pPr>
              <a:buFontTx/>
              <a:buNone/>
            </a:pPr>
            <a:endParaRPr lang="sr-Latn-BA" sz="2400" smtClean="0">
              <a:solidFill>
                <a:srgbClr val="FFFFCC"/>
              </a:solidFill>
            </a:endParaRPr>
          </a:p>
          <a:p>
            <a:pPr>
              <a:buFontTx/>
              <a:buNone/>
            </a:pPr>
            <a:r>
              <a:rPr lang="sr-Latn-BA" sz="2400" smtClean="0">
                <a:solidFill>
                  <a:srgbClr val="FFFFCC"/>
                </a:solidFill>
              </a:rPr>
              <a:t>    Odbojkaška utakmica je sportska predstava igrača ali ne i zvaničnih lica ekipe. Sudije ne smiju da ignorišu ovu razliku.</a:t>
            </a:r>
            <a:endParaRPr lang="sr-Latn-BA" smtClean="0">
              <a:solidFill>
                <a:srgbClr val="FFFFCC"/>
              </a:solidFill>
            </a:endParaRPr>
          </a:p>
          <a:p>
            <a:endParaRPr lang="sr-Latn-BA" sz="2400" smtClean="0">
              <a:solidFill>
                <a:srgbClr val="FFFFCC"/>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4"/>
          <p:cNvSpPr>
            <a:spLocks noGrp="1" noChangeArrowheads="1"/>
          </p:cNvSpPr>
          <p:nvPr>
            <p:ph type="title" idx="4294967295"/>
          </p:nvPr>
        </p:nvSpPr>
        <p:spPr>
          <a:xfrm>
            <a:off x="592138" y="1693863"/>
            <a:ext cx="9009062" cy="2879725"/>
          </a:xfrm>
        </p:spPr>
        <p:txBody>
          <a:bodyPr/>
          <a:lstStyle/>
          <a:p>
            <a:pPr>
              <a:spcAft>
                <a:spcPct val="20000"/>
              </a:spcAft>
              <a:buFontTx/>
              <a:buChar char="•"/>
            </a:pPr>
            <a:r>
              <a:rPr lang="sr-Latn-BA" sz="2400" b="0" smtClean="0">
                <a:solidFill>
                  <a:srgbClr val="FFFFCC"/>
                </a:solidFill>
                <a:cs typeface="Arial" charset="0"/>
              </a:rPr>
              <a:t>Potpuno je netačno da se suđenje sastoji samo iz vođenja utakmice mehaničkom primjenom pravila igre kao osnove za sve odluke. Potrebna je velika stručnost koja se stiče kroz individualno, lično iskustvo, učestvovanjem u odbojkaškim takmičenjima u dužem vremenskom periodu. Stoga, mi ne možemo ispunjavati svoje zadatke samo traženjem grešaka, u ovom slučaju u ponašanju timova i igrača i primjenom odgovarajućih sankcija. To bi bio potpuno pogrešan način suđenja.</a:t>
            </a:r>
            <a:br>
              <a:rPr lang="sr-Latn-BA" sz="2400" b="0" smtClean="0">
                <a:solidFill>
                  <a:srgbClr val="FFFFCC"/>
                </a:solidFill>
                <a:cs typeface="Arial" charset="0"/>
              </a:rPr>
            </a:br>
            <a:r>
              <a:rPr lang="sr-Latn-BA" sz="2400" b="0" smtClean="0">
                <a:solidFill>
                  <a:srgbClr val="FFFFCC"/>
                </a:solidFill>
                <a:cs typeface="Arial" charset="0"/>
              </a:rPr>
              <a:t>Naprotiv, sudija mora biti stručnjak i prijatelj, koji radi u korist igre i zajedno sa igračima.</a:t>
            </a:r>
            <a:br>
              <a:rPr lang="sr-Latn-BA" sz="2400" b="0" smtClean="0">
                <a:solidFill>
                  <a:srgbClr val="FFFFCC"/>
                </a:solidFill>
                <a:cs typeface="Arial" charset="0"/>
              </a:rPr>
            </a:br>
            <a:r>
              <a:rPr lang="sr-Latn-BA" sz="2400" b="0" smtClean="0">
                <a:solidFill>
                  <a:srgbClr val="FFFFCC"/>
                </a:solidFill>
                <a:cs typeface="Arial" charset="0"/>
              </a:rPr>
              <a:t>Samo ako je neophodno </a:t>
            </a:r>
            <a:r>
              <a:rPr lang="sr-Latn-BA" sz="2800" b="0" smtClean="0">
                <a:solidFill>
                  <a:srgbClr val="FFFFCC"/>
                </a:solidFill>
                <a:cs typeface="Arial" charset="0"/>
              </a:rPr>
              <a:t>sudija će donijeti negativnu odluku.</a:t>
            </a:r>
            <a:r>
              <a:rPr lang="sr-Latn-BA" sz="2000" smtClean="0">
                <a:solidFill>
                  <a:srgbClr val="FFFFCC"/>
                </a:solidFill>
                <a:cs typeface="Arial" charset="0"/>
              </a:rPr>
              <a:t/>
            </a:r>
            <a:br>
              <a:rPr lang="sr-Latn-BA" sz="2000" smtClean="0">
                <a:solidFill>
                  <a:srgbClr val="FFFFCC"/>
                </a:solidFill>
                <a:cs typeface="Arial" charset="0"/>
              </a:rPr>
            </a:br>
            <a:endParaRPr lang="sr-Latn-BA" sz="2000" smtClean="0">
              <a:solidFill>
                <a:srgbClr val="FFFFCC"/>
              </a:solidFill>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7"/>
          <p:cNvSpPr>
            <a:spLocks noGrp="1" noChangeArrowheads="1"/>
          </p:cNvSpPr>
          <p:nvPr>
            <p:ph type="title" idx="4294967295"/>
          </p:nvPr>
        </p:nvSpPr>
        <p:spPr>
          <a:xfrm>
            <a:off x="1095375" y="1260475"/>
            <a:ext cx="8458200" cy="685800"/>
          </a:xfrm>
        </p:spPr>
        <p:txBody>
          <a:bodyPr/>
          <a:lstStyle/>
          <a:p>
            <a:r>
              <a:rPr lang="sr-Latn-BA" smtClean="0">
                <a:solidFill>
                  <a:srgbClr val="FF0000"/>
                </a:solidFill>
              </a:rPr>
              <a:t>Nedozvoljeno ponašanje i sankcije</a:t>
            </a:r>
            <a:br>
              <a:rPr lang="sr-Latn-BA" smtClean="0">
                <a:solidFill>
                  <a:srgbClr val="FF0000"/>
                </a:solidFill>
              </a:rPr>
            </a:br>
            <a:endParaRPr lang="sr-Latn-BA" smtClean="0">
              <a:solidFill>
                <a:srgbClr val="FF0000"/>
              </a:solidFill>
            </a:endParaRPr>
          </a:p>
        </p:txBody>
      </p:sp>
      <p:sp>
        <p:nvSpPr>
          <p:cNvPr id="8194" name="Rectangle 8"/>
          <p:cNvSpPr>
            <a:spLocks noGrp="1" noChangeArrowheads="1"/>
          </p:cNvSpPr>
          <p:nvPr>
            <p:ph type="body" idx="4294967295"/>
          </p:nvPr>
        </p:nvSpPr>
        <p:spPr>
          <a:xfrm>
            <a:off x="736600" y="2486025"/>
            <a:ext cx="8890000" cy="4117975"/>
          </a:xfrm>
        </p:spPr>
        <p:txBody>
          <a:bodyPr/>
          <a:lstStyle/>
          <a:p>
            <a:pPr>
              <a:lnSpc>
                <a:spcPct val="80000"/>
              </a:lnSpc>
            </a:pPr>
            <a:r>
              <a:rPr lang="sr-Latn-BA" sz="1600" smtClean="0">
                <a:solidFill>
                  <a:srgbClr val="FFFFCC"/>
                </a:solidFill>
              </a:rPr>
              <a:t>Manji prekršaji</a:t>
            </a:r>
          </a:p>
          <a:p>
            <a:pPr>
              <a:lnSpc>
                <a:spcPct val="80000"/>
              </a:lnSpc>
            </a:pPr>
            <a:r>
              <a:rPr lang="sr-Latn-BA" sz="1600" smtClean="0">
                <a:solidFill>
                  <a:srgbClr val="FFFFCC"/>
                </a:solidFill>
              </a:rPr>
              <a:t/>
            </a:r>
            <a:br>
              <a:rPr lang="sr-Latn-BA" sz="1600" smtClean="0">
                <a:solidFill>
                  <a:srgbClr val="FFFFCC"/>
                </a:solidFill>
              </a:rPr>
            </a:br>
            <a:r>
              <a:rPr lang="sr-Latn-BA" sz="1600" smtClean="0">
                <a:solidFill>
                  <a:srgbClr val="FFFFCC"/>
                </a:solidFill>
              </a:rPr>
              <a:t>   -  manji prekršaji pravila o ponašanju nisu predmet sankcionisanja. Dužnost prvog sudije je da spriječi ekipe da dođu do nivoa koji se sankcioniše.</a:t>
            </a:r>
          </a:p>
          <a:p>
            <a:pPr>
              <a:lnSpc>
                <a:spcPct val="80000"/>
              </a:lnSpc>
              <a:buFontTx/>
              <a:buNone/>
            </a:pPr>
            <a:endParaRPr lang="sr-Latn-BA" sz="1600" smtClean="0">
              <a:solidFill>
                <a:srgbClr val="FFFFCC"/>
              </a:solidFill>
            </a:endParaRPr>
          </a:p>
          <a:p>
            <a:pPr>
              <a:lnSpc>
                <a:spcPct val="80000"/>
              </a:lnSpc>
            </a:pPr>
            <a:r>
              <a:rPr lang="sr-Latn-BA" sz="1600" smtClean="0">
                <a:solidFill>
                  <a:srgbClr val="FFFFCC"/>
                </a:solidFill>
              </a:rPr>
              <a:t>Prekršaji koji se sankcionišu</a:t>
            </a:r>
          </a:p>
          <a:p>
            <a:pPr>
              <a:lnSpc>
                <a:spcPct val="80000"/>
              </a:lnSpc>
              <a:buFontTx/>
              <a:buNone/>
            </a:pPr>
            <a:r>
              <a:rPr lang="sr-Latn-BA" sz="1600" smtClean="0">
                <a:solidFill>
                  <a:srgbClr val="FFFFCC"/>
                </a:solidFill>
              </a:rPr>
              <a:t/>
            </a:r>
            <a:br>
              <a:rPr lang="sr-Latn-BA" sz="1600" smtClean="0">
                <a:solidFill>
                  <a:srgbClr val="FFFFCC"/>
                </a:solidFill>
              </a:rPr>
            </a:br>
            <a:r>
              <a:rPr lang="sr-Latn-BA" sz="1600" smtClean="0">
                <a:solidFill>
                  <a:srgbClr val="FFFFCC"/>
                </a:solidFill>
              </a:rPr>
              <a:t>   - nekorektno ponašanje člana ekipe prema službenim licima, protivnicima, saigračima ili gledaocima je klasifikovano prema ozbiljnosti prekršaja, u tri kategorije:</a:t>
            </a:r>
          </a:p>
          <a:p>
            <a:pPr>
              <a:lnSpc>
                <a:spcPct val="80000"/>
              </a:lnSpc>
            </a:pPr>
            <a:endParaRPr lang="sr-Latn-BA" sz="1600" smtClean="0">
              <a:solidFill>
                <a:srgbClr val="FFFFCC"/>
              </a:solidFill>
            </a:endParaRPr>
          </a:p>
          <a:p>
            <a:pPr>
              <a:lnSpc>
                <a:spcPct val="80000"/>
              </a:lnSpc>
              <a:buFontTx/>
              <a:buNone/>
            </a:pPr>
            <a:r>
              <a:rPr lang="sr-Latn-BA" sz="1600" smtClean="0">
                <a:solidFill>
                  <a:srgbClr val="FFFFCC"/>
                </a:solidFill>
              </a:rPr>
              <a:t>    1. NEULJUDNO PONAŠANJE : ponašanje protivno lijepim manirima, moralnim načelima.</a:t>
            </a:r>
          </a:p>
          <a:p>
            <a:pPr>
              <a:lnSpc>
                <a:spcPct val="80000"/>
              </a:lnSpc>
              <a:buFontTx/>
              <a:buNone/>
            </a:pPr>
            <a:endParaRPr lang="sr-Latn-BA" sz="1600" smtClean="0">
              <a:solidFill>
                <a:srgbClr val="FFFFCC"/>
              </a:solidFill>
            </a:endParaRPr>
          </a:p>
          <a:p>
            <a:pPr>
              <a:lnSpc>
                <a:spcPct val="80000"/>
              </a:lnSpc>
              <a:buFontTx/>
              <a:buNone/>
            </a:pPr>
            <a:r>
              <a:rPr lang="sr-Latn-BA" sz="1600" smtClean="0">
                <a:solidFill>
                  <a:srgbClr val="FFFFCC"/>
                </a:solidFill>
              </a:rPr>
              <a:t>    2. NASILNIČKO PONAŠANJE : pogrdne ili uvrijedljive riječi ili gestovi, ili bilo koji postupak koji izražava omalovažavanje.</a:t>
            </a:r>
          </a:p>
          <a:p>
            <a:pPr>
              <a:lnSpc>
                <a:spcPct val="80000"/>
              </a:lnSpc>
              <a:buFontTx/>
              <a:buNone/>
            </a:pPr>
            <a:endParaRPr lang="sr-Latn-BA" sz="1600" smtClean="0">
              <a:solidFill>
                <a:srgbClr val="FFFFCC"/>
              </a:solidFill>
            </a:endParaRPr>
          </a:p>
          <a:p>
            <a:pPr>
              <a:lnSpc>
                <a:spcPct val="80000"/>
              </a:lnSpc>
              <a:buFontTx/>
              <a:buNone/>
            </a:pPr>
            <a:r>
              <a:rPr lang="sr-Latn-BA" sz="1600" smtClean="0">
                <a:solidFill>
                  <a:srgbClr val="FFFFCC"/>
                </a:solidFill>
              </a:rPr>
              <a:t>    3. AGRESIJA : stvarni fizički napad ili agresivno ili prijeteće ponašanje.</a:t>
            </a:r>
          </a:p>
          <a:p>
            <a:pPr>
              <a:lnSpc>
                <a:spcPct val="80000"/>
              </a:lnSpc>
              <a:buFontTx/>
              <a:buNone/>
            </a:pPr>
            <a:endParaRPr lang="sr-Latn-BA" sz="1600" smtClean="0">
              <a:solidFill>
                <a:srgbClr val="FFFFCC"/>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ChangeArrowheads="1"/>
          </p:cNvSpPr>
          <p:nvPr>
            <p:ph type="title" idx="4294967295"/>
          </p:nvPr>
        </p:nvSpPr>
        <p:spPr>
          <a:xfrm>
            <a:off x="1239838" y="1189038"/>
            <a:ext cx="8313737" cy="685800"/>
          </a:xfrm>
        </p:spPr>
        <p:txBody>
          <a:bodyPr/>
          <a:lstStyle/>
          <a:p>
            <a:r>
              <a:rPr lang="sr-Latn-BA" smtClean="0">
                <a:solidFill>
                  <a:srgbClr val="FF0000"/>
                </a:solidFill>
              </a:rPr>
              <a:t>SKALA SANKCIJA</a:t>
            </a:r>
          </a:p>
        </p:txBody>
      </p:sp>
      <p:sp>
        <p:nvSpPr>
          <p:cNvPr id="9218" name="Rectangle 3"/>
          <p:cNvSpPr>
            <a:spLocks noGrp="1" noChangeArrowheads="1"/>
          </p:cNvSpPr>
          <p:nvPr>
            <p:ph type="body" idx="4294967295"/>
          </p:nvPr>
        </p:nvSpPr>
        <p:spPr>
          <a:xfrm>
            <a:off x="663575" y="2052638"/>
            <a:ext cx="8937625" cy="4968875"/>
          </a:xfrm>
        </p:spPr>
        <p:txBody>
          <a:bodyPr/>
          <a:lstStyle/>
          <a:p>
            <a:pPr>
              <a:lnSpc>
                <a:spcPct val="80000"/>
              </a:lnSpc>
              <a:buFontTx/>
              <a:buNone/>
            </a:pPr>
            <a:r>
              <a:rPr lang="sr-Latn-BA" sz="1200" smtClean="0">
                <a:solidFill>
                  <a:srgbClr val="FFFFCC"/>
                </a:solidFill>
              </a:rPr>
              <a:t>Prema procjeni prvog sudije i u zavisnosti od ozbiljnosti prekršaja, sankcije koje će biti primjenjene i upisane u zapisnik su slijedeće: kazna, isključenje i odstranjenje.</a:t>
            </a:r>
          </a:p>
          <a:p>
            <a:pPr>
              <a:lnSpc>
                <a:spcPct val="80000"/>
              </a:lnSpc>
              <a:buFontTx/>
              <a:buNone/>
            </a:pPr>
            <a:endParaRPr lang="sr-Latn-BA" sz="1200" smtClean="0">
              <a:solidFill>
                <a:srgbClr val="FFFFCC"/>
              </a:solidFill>
            </a:endParaRPr>
          </a:p>
          <a:p>
            <a:pPr>
              <a:lnSpc>
                <a:spcPct val="80000"/>
              </a:lnSpc>
              <a:buFontTx/>
              <a:buNone/>
            </a:pPr>
            <a:r>
              <a:rPr lang="sr-Latn-BA" sz="1200" smtClean="0">
                <a:solidFill>
                  <a:srgbClr val="FFFFCC"/>
                </a:solidFill>
              </a:rPr>
              <a:t>KAZNA</a:t>
            </a:r>
          </a:p>
          <a:p>
            <a:pPr>
              <a:lnSpc>
                <a:spcPct val="80000"/>
              </a:lnSpc>
              <a:buFontTx/>
              <a:buNone/>
            </a:pPr>
            <a:endParaRPr lang="sr-Latn-BA" sz="1200" smtClean="0">
              <a:solidFill>
                <a:srgbClr val="FFFFCC"/>
              </a:solidFill>
            </a:endParaRPr>
          </a:p>
          <a:p>
            <a:pPr>
              <a:lnSpc>
                <a:spcPct val="80000"/>
              </a:lnSpc>
              <a:buFontTx/>
              <a:buNone/>
            </a:pPr>
            <a:r>
              <a:rPr lang="sr-Latn-BA" sz="1200" smtClean="0">
                <a:solidFill>
                  <a:srgbClr val="FFFFCC"/>
                </a:solidFill>
              </a:rPr>
              <a:t>Prvo neuljudno ponašanje na utakmici, od strane bilo kog člana ekipe kažnjava se poenom i servisom za protivnika</a:t>
            </a:r>
          </a:p>
          <a:p>
            <a:pPr>
              <a:lnSpc>
                <a:spcPct val="80000"/>
              </a:lnSpc>
              <a:buFontTx/>
              <a:buNone/>
            </a:pPr>
            <a:endParaRPr lang="sr-Latn-BA" sz="1200" smtClean="0">
              <a:solidFill>
                <a:srgbClr val="FFFFCC"/>
              </a:solidFill>
            </a:endParaRPr>
          </a:p>
          <a:p>
            <a:pPr>
              <a:lnSpc>
                <a:spcPct val="80000"/>
              </a:lnSpc>
              <a:buFontTx/>
              <a:buNone/>
            </a:pPr>
            <a:r>
              <a:rPr lang="sr-Latn-BA" sz="1200" smtClean="0">
                <a:solidFill>
                  <a:srgbClr val="FFFFCC"/>
                </a:solidFill>
              </a:rPr>
              <a:t>ISKLJUČENJE</a:t>
            </a:r>
          </a:p>
          <a:p>
            <a:pPr>
              <a:lnSpc>
                <a:spcPct val="80000"/>
              </a:lnSpc>
              <a:buFontTx/>
              <a:buNone/>
            </a:pPr>
            <a:endParaRPr lang="sr-Latn-BA" sz="1200" smtClean="0">
              <a:solidFill>
                <a:srgbClr val="FFFFCC"/>
              </a:solidFill>
            </a:endParaRPr>
          </a:p>
          <a:p>
            <a:pPr>
              <a:lnSpc>
                <a:spcPct val="80000"/>
              </a:lnSpc>
              <a:buFontTx/>
              <a:buNone/>
            </a:pPr>
            <a:r>
              <a:rPr lang="sr-Latn-BA" sz="1200" smtClean="0">
                <a:solidFill>
                  <a:srgbClr val="FFFFCC"/>
                </a:solidFill>
              </a:rPr>
              <a:t>Član ekipe koji je sankcionisan isključenjem ne može igrati do kraja seta i istog trenutka mora biti pravilno zamjenjen ukoliko se nalazi na terenu i mora ostati da sjedi u kaznenom prostoru bez drugih posljedica. Isključeni trener gubi pravo da interveniše u setu i mora sjediti u kaznenom prostoru.</a:t>
            </a:r>
          </a:p>
          <a:p>
            <a:pPr>
              <a:lnSpc>
                <a:spcPct val="80000"/>
              </a:lnSpc>
              <a:buFontTx/>
              <a:buNone/>
            </a:pPr>
            <a:r>
              <a:rPr lang="sr-Latn-BA" sz="1200" smtClean="0">
                <a:solidFill>
                  <a:srgbClr val="FFFFCC"/>
                </a:solidFill>
              </a:rPr>
              <a:t>Prvo nasilničko ponašanje od strane člana ekipe sankcioniše se isključenjem, bez drugih posljedica.</a:t>
            </a:r>
          </a:p>
          <a:p>
            <a:pPr>
              <a:lnSpc>
                <a:spcPct val="80000"/>
              </a:lnSpc>
              <a:buFontTx/>
              <a:buNone/>
            </a:pPr>
            <a:r>
              <a:rPr lang="sr-Latn-BA" sz="1200" smtClean="0">
                <a:solidFill>
                  <a:srgbClr val="FFFFCC"/>
                </a:solidFill>
              </a:rPr>
              <a:t>Drugo neuljudno ponašanje, na istoj utakmici, od strane istog člana ekipe sankcioniše se isključenjem, bez drugih posljedica.</a:t>
            </a:r>
          </a:p>
          <a:p>
            <a:pPr>
              <a:lnSpc>
                <a:spcPct val="80000"/>
              </a:lnSpc>
              <a:buFontTx/>
              <a:buNone/>
            </a:pPr>
            <a:endParaRPr lang="sr-Latn-BA" sz="1200" smtClean="0">
              <a:solidFill>
                <a:srgbClr val="FFFFCC"/>
              </a:solidFill>
            </a:endParaRPr>
          </a:p>
          <a:p>
            <a:pPr>
              <a:lnSpc>
                <a:spcPct val="80000"/>
              </a:lnSpc>
              <a:buFontTx/>
              <a:buNone/>
            </a:pPr>
            <a:r>
              <a:rPr lang="sr-Latn-BA" sz="1200" smtClean="0">
                <a:solidFill>
                  <a:srgbClr val="FFFFCC"/>
                </a:solidFill>
              </a:rPr>
              <a:t>ODSTRANJENJE</a:t>
            </a:r>
          </a:p>
          <a:p>
            <a:pPr>
              <a:lnSpc>
                <a:spcPct val="80000"/>
              </a:lnSpc>
              <a:buFontTx/>
              <a:buNone/>
            </a:pPr>
            <a:endParaRPr lang="sr-Latn-BA" sz="1200" smtClean="0">
              <a:solidFill>
                <a:srgbClr val="FFFFCC"/>
              </a:solidFill>
            </a:endParaRPr>
          </a:p>
          <a:p>
            <a:pPr>
              <a:lnSpc>
                <a:spcPct val="80000"/>
              </a:lnSpc>
              <a:buFontTx/>
              <a:buNone/>
            </a:pPr>
            <a:r>
              <a:rPr lang="sr-Latn-BA" sz="1200" smtClean="0">
                <a:solidFill>
                  <a:srgbClr val="FFFFCC"/>
                </a:solidFill>
              </a:rPr>
              <a:t>Član ekipe koji je sankcionisan odstranjenjem istog trenutka mora biti pravilno zamjenjen ukoliko se nalazi na terenu i mora napustiti takmičarski kontrolni prostor do kraja utakmice, bez drugih posljedica.</a:t>
            </a:r>
          </a:p>
          <a:p>
            <a:pPr>
              <a:lnSpc>
                <a:spcPct val="80000"/>
              </a:lnSpc>
              <a:buFontTx/>
              <a:buNone/>
            </a:pPr>
            <a:r>
              <a:rPr lang="sr-Latn-BA" sz="1200" smtClean="0">
                <a:solidFill>
                  <a:srgbClr val="FFFFCC"/>
                </a:solidFill>
              </a:rPr>
              <a:t>Prvi fizički napad , čin agresije, ili prijetnja agresijom, sankcioniše se odstranjenjem, bez drugih posljedica.</a:t>
            </a:r>
          </a:p>
          <a:p>
            <a:pPr>
              <a:lnSpc>
                <a:spcPct val="80000"/>
              </a:lnSpc>
              <a:buFontTx/>
              <a:buNone/>
            </a:pPr>
            <a:r>
              <a:rPr lang="sr-Latn-BA" sz="1200" smtClean="0">
                <a:solidFill>
                  <a:srgbClr val="FFFFCC"/>
                </a:solidFill>
              </a:rPr>
              <a:t>Drugo nasilničko ponašanje, na istoj utakmici, od strane istog člana ekipe, sankcioniše se odstranjenjem, bez drugih posljedica.</a:t>
            </a:r>
          </a:p>
          <a:p>
            <a:pPr>
              <a:lnSpc>
                <a:spcPct val="80000"/>
              </a:lnSpc>
              <a:buFontTx/>
              <a:buNone/>
            </a:pPr>
            <a:r>
              <a:rPr lang="sr-Latn-BA" sz="1200" smtClean="0">
                <a:solidFill>
                  <a:srgbClr val="FFFFCC"/>
                </a:solidFill>
              </a:rPr>
              <a:t>Treće neuljudno ponašanje na istoj utakmici, od strane istog člana ekipe, sankcioniše se odstranjenjem, bez drugih posljedica.</a:t>
            </a:r>
          </a:p>
          <a:p>
            <a:pPr>
              <a:lnSpc>
                <a:spcPct val="80000"/>
              </a:lnSpc>
              <a:buFontTx/>
              <a:buNone/>
            </a:pPr>
            <a:endParaRPr lang="sr-Latn-BA" sz="1200" smtClean="0">
              <a:solidFill>
                <a:srgbClr val="FFFFCC"/>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4"/>
          <p:cNvSpPr>
            <a:spLocks noGrp="1" noChangeArrowheads="1"/>
          </p:cNvSpPr>
          <p:nvPr>
            <p:ph type="title" idx="4294967295"/>
          </p:nvPr>
        </p:nvSpPr>
        <p:spPr>
          <a:xfrm flipV="1">
            <a:off x="1095375" y="901700"/>
            <a:ext cx="8458200" cy="73025"/>
          </a:xfrm>
        </p:spPr>
        <p:txBody>
          <a:bodyPr/>
          <a:lstStyle/>
          <a:p>
            <a:endParaRPr lang="sr-Latn-BA" sz="2400" b="0" smtClean="0">
              <a:solidFill>
                <a:srgbClr val="FFFFCC"/>
              </a:solidFill>
            </a:endParaRPr>
          </a:p>
        </p:txBody>
      </p:sp>
      <p:sp>
        <p:nvSpPr>
          <p:cNvPr id="10242" name="Rectangle 5"/>
          <p:cNvSpPr>
            <a:spLocks noGrp="1" noChangeArrowheads="1"/>
          </p:cNvSpPr>
          <p:nvPr>
            <p:ph type="body" idx="4294967295"/>
          </p:nvPr>
        </p:nvSpPr>
        <p:spPr>
          <a:xfrm>
            <a:off x="736600" y="1333500"/>
            <a:ext cx="8458200" cy="5367338"/>
          </a:xfrm>
        </p:spPr>
        <p:txBody>
          <a:bodyPr/>
          <a:lstStyle/>
          <a:p>
            <a:pPr algn="ctr">
              <a:buFontTx/>
              <a:buNone/>
            </a:pPr>
            <a:r>
              <a:rPr lang="sr-Latn-BA" sz="2400" b="1" smtClean="0">
                <a:solidFill>
                  <a:srgbClr val="FFFFCC"/>
                </a:solidFill>
              </a:rPr>
              <a:t>PRIMJENA SANKCIJA ZA NESPORTSKO PONAŠANJE</a:t>
            </a:r>
          </a:p>
          <a:p>
            <a:pPr algn="ctr">
              <a:buFontTx/>
              <a:buNone/>
            </a:pPr>
            <a:endParaRPr lang="sr-Latn-BA" sz="2400" b="1" smtClean="0">
              <a:solidFill>
                <a:srgbClr val="FFFFCC"/>
              </a:solidFill>
            </a:endParaRPr>
          </a:p>
          <a:p>
            <a:pPr>
              <a:buFontTx/>
              <a:buNone/>
            </a:pPr>
            <a:r>
              <a:rPr lang="sr-Latn-BA" sz="2400" smtClean="0">
                <a:solidFill>
                  <a:srgbClr val="FFFFCC"/>
                </a:solidFill>
              </a:rPr>
              <a:t>Sve sankcije za nesportsko ponašanje su individualne sankcije, ostaju na snazi tokom cijele utakmice i upisuju se u zapisnik.</a:t>
            </a:r>
          </a:p>
          <a:p>
            <a:pPr>
              <a:buFontTx/>
              <a:buNone/>
            </a:pPr>
            <a:endParaRPr lang="sr-Latn-BA" sz="2400" smtClean="0">
              <a:solidFill>
                <a:srgbClr val="FFFFCC"/>
              </a:solidFill>
            </a:endParaRPr>
          </a:p>
          <a:p>
            <a:pPr>
              <a:buFontTx/>
              <a:buNone/>
            </a:pPr>
            <a:r>
              <a:rPr lang="sr-Latn-BA" sz="2400" smtClean="0">
                <a:solidFill>
                  <a:srgbClr val="FFFFCC"/>
                </a:solidFill>
              </a:rPr>
              <a:t>Ponavljanje prekršaja od strane istog člana ekipe, na istoj utakmici, se progresivno sankcioniše  (član ekipe dobija težu sankciju za svaki slijedeći prekršaj)</a:t>
            </a:r>
          </a:p>
          <a:p>
            <a:pPr>
              <a:buFontTx/>
              <a:buNone/>
            </a:pPr>
            <a:endParaRPr lang="sr-Latn-BA" sz="2400" smtClean="0">
              <a:solidFill>
                <a:srgbClr val="FFFFCC"/>
              </a:solidFill>
            </a:endParaRPr>
          </a:p>
          <a:p>
            <a:pPr>
              <a:buFontTx/>
              <a:buNone/>
            </a:pPr>
            <a:r>
              <a:rPr lang="sr-Latn-BA" sz="2400" smtClean="0">
                <a:solidFill>
                  <a:srgbClr val="FFFFCC"/>
                </a:solidFill>
              </a:rPr>
              <a:t>Isključenje i odstranjenje zbog nasilničkog, odnosno agresivnog ponašanja, NE ZAHTJEVA prethodnu sankciju.</a:t>
            </a:r>
          </a:p>
          <a:p>
            <a:pPr>
              <a:buFontTx/>
              <a:buNone/>
            </a:pPr>
            <a:r>
              <a:rPr lang="sr-Latn-BA" sz="2400" smtClean="0">
                <a:solidFill>
                  <a:srgbClr val="FFFFCC"/>
                </a:solidFill>
              </a:rPr>
              <a:t>Ako se neki prekršaj dogodi prije ili između setova, sankcije se primjenjuju početkom slijedećeg seta.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title" idx="4294967295"/>
          </p:nvPr>
        </p:nvSpPr>
        <p:spPr>
          <a:xfrm>
            <a:off x="1023938" y="1189038"/>
            <a:ext cx="8458200" cy="685800"/>
          </a:xfrm>
        </p:spPr>
        <p:txBody>
          <a:bodyPr/>
          <a:lstStyle/>
          <a:p>
            <a:r>
              <a:rPr lang="sr-Latn-BA" smtClean="0">
                <a:solidFill>
                  <a:srgbClr val="FF0000"/>
                </a:solidFill>
              </a:rPr>
              <a:t>PREVENCIJA SANKCIONISANJA</a:t>
            </a:r>
          </a:p>
        </p:txBody>
      </p:sp>
      <p:sp>
        <p:nvSpPr>
          <p:cNvPr id="11266" name="Rectangle 3"/>
          <p:cNvSpPr>
            <a:spLocks noGrp="1" noChangeArrowheads="1"/>
          </p:cNvSpPr>
          <p:nvPr>
            <p:ph type="body" idx="4294967295"/>
          </p:nvPr>
        </p:nvSpPr>
        <p:spPr>
          <a:xfrm>
            <a:off x="736600" y="2052638"/>
            <a:ext cx="8864600" cy="4968875"/>
          </a:xfrm>
        </p:spPr>
        <p:txBody>
          <a:bodyPr/>
          <a:lstStyle/>
          <a:p>
            <a:pPr>
              <a:lnSpc>
                <a:spcPct val="90000"/>
              </a:lnSpc>
              <a:buFontTx/>
              <a:buNone/>
            </a:pPr>
            <a:r>
              <a:rPr lang="sr-Latn-BA" smtClean="0">
                <a:solidFill>
                  <a:srgbClr val="FFFFCC"/>
                </a:solidFill>
              </a:rPr>
              <a:t>Ovo </a:t>
            </a:r>
            <a:r>
              <a:rPr lang="sr-Latn-BA" b="1" smtClean="0">
                <a:solidFill>
                  <a:srgbClr val="FFFFCC"/>
                </a:solidFill>
              </a:rPr>
              <a:t>MOŽE</a:t>
            </a:r>
            <a:r>
              <a:rPr lang="sr-Latn-BA" smtClean="0">
                <a:solidFill>
                  <a:srgbClr val="FFFFCC"/>
                </a:solidFill>
              </a:rPr>
              <a:t> biti učinjeno kroz dva nivoa:</a:t>
            </a:r>
          </a:p>
          <a:p>
            <a:pPr>
              <a:lnSpc>
                <a:spcPct val="90000"/>
              </a:lnSpc>
              <a:buFontTx/>
              <a:buNone/>
            </a:pPr>
            <a:endParaRPr lang="sr-Latn-BA" sz="2400" smtClean="0">
              <a:solidFill>
                <a:srgbClr val="FFFFCC"/>
              </a:solidFill>
            </a:endParaRPr>
          </a:p>
          <a:p>
            <a:pPr>
              <a:lnSpc>
                <a:spcPct val="90000"/>
              </a:lnSpc>
            </a:pPr>
            <a:r>
              <a:rPr lang="sr-Latn-BA" smtClean="0">
                <a:solidFill>
                  <a:srgbClr val="FFFFCC"/>
                </a:solidFill>
              </a:rPr>
              <a:t>NIVO 1 : dodjeljivanjem usmene opomene preko kapitena u igri</a:t>
            </a:r>
          </a:p>
          <a:p>
            <a:pPr>
              <a:lnSpc>
                <a:spcPct val="90000"/>
              </a:lnSpc>
              <a:buFontTx/>
              <a:buNone/>
            </a:pPr>
            <a:endParaRPr lang="sr-Latn-BA" sz="2400" smtClean="0">
              <a:solidFill>
                <a:srgbClr val="FFFFCC"/>
              </a:solidFill>
            </a:endParaRPr>
          </a:p>
          <a:p>
            <a:pPr>
              <a:lnSpc>
                <a:spcPct val="90000"/>
              </a:lnSpc>
            </a:pPr>
            <a:r>
              <a:rPr lang="sr-Latn-BA" smtClean="0">
                <a:solidFill>
                  <a:srgbClr val="FFFFCC"/>
                </a:solidFill>
              </a:rPr>
              <a:t>NIVO 2 : dodjeljivanjem ZUTOG kartona članu ekipe. Ova opomena nije sankcija već znak da je član ekipe  (samim tim i ekipa) dostigao nivo za sankcionisanje na toj utakmici.</a:t>
            </a:r>
          </a:p>
          <a:p>
            <a:pPr>
              <a:lnSpc>
                <a:spcPct val="90000"/>
              </a:lnSpc>
              <a:buFontTx/>
              <a:buNone/>
            </a:pPr>
            <a:r>
              <a:rPr lang="sr-Latn-BA" smtClean="0">
                <a:solidFill>
                  <a:srgbClr val="FFFFCC"/>
                </a:solidFill>
              </a:rPr>
              <a:t>    Ova opomena nema trenutne posljedice ali se upisuje u zapisnik</a:t>
            </a:r>
          </a:p>
          <a:p>
            <a:pPr>
              <a:lnSpc>
                <a:spcPct val="90000"/>
              </a:lnSpc>
              <a:buFontTx/>
              <a:buNone/>
            </a:pPr>
            <a:endParaRPr lang="sr-Latn-BA" sz="2400" smtClean="0">
              <a:solidFill>
                <a:srgbClr val="FFFFCC"/>
              </a:solidFill>
            </a:endParaRPr>
          </a:p>
          <a:p>
            <a:pPr>
              <a:lnSpc>
                <a:spcPct val="90000"/>
              </a:lnSpc>
              <a:buFontTx/>
              <a:buNone/>
            </a:pPr>
            <a:endParaRPr lang="sr-Latn-BA" smtClean="0">
              <a:solidFill>
                <a:srgbClr val="FFFFCC"/>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Grp="1" noChangeArrowheads="1"/>
          </p:cNvSpPr>
          <p:nvPr>
            <p:ph type="title" idx="4294967295"/>
          </p:nvPr>
        </p:nvSpPr>
        <p:spPr>
          <a:xfrm>
            <a:off x="1023938" y="1189038"/>
            <a:ext cx="8458200" cy="88900"/>
          </a:xfrm>
        </p:spPr>
        <p:txBody>
          <a:bodyPr/>
          <a:lstStyle/>
          <a:p>
            <a:r>
              <a:rPr lang="sr-Latn-BA" sz="2800" smtClean="0"/>
              <a:t>Razlog postojanja dva nivoa sankcionisanja</a:t>
            </a:r>
          </a:p>
        </p:txBody>
      </p:sp>
      <p:sp>
        <p:nvSpPr>
          <p:cNvPr id="12290" name="Rectangle 3"/>
          <p:cNvSpPr>
            <a:spLocks noGrp="1" noChangeArrowheads="1"/>
          </p:cNvSpPr>
          <p:nvPr>
            <p:ph type="body" idx="4294967295"/>
          </p:nvPr>
        </p:nvSpPr>
        <p:spPr>
          <a:xfrm>
            <a:off x="736600" y="1620838"/>
            <a:ext cx="8816975" cy="5414962"/>
          </a:xfrm>
        </p:spPr>
        <p:txBody>
          <a:bodyPr/>
          <a:lstStyle/>
          <a:p>
            <a:pPr>
              <a:buFontTx/>
              <a:buNone/>
            </a:pPr>
            <a:endParaRPr lang="sr-Latn-BA" sz="2400" smtClean="0">
              <a:solidFill>
                <a:srgbClr val="FFFFCC"/>
              </a:solidFill>
            </a:endParaRPr>
          </a:p>
          <a:p>
            <a:pPr>
              <a:buFontTx/>
              <a:buNone/>
            </a:pPr>
            <a:r>
              <a:rPr lang="sr-Latn-BA" sz="2400" smtClean="0">
                <a:solidFill>
                  <a:srgbClr val="FFFFCC"/>
                </a:solidFill>
              </a:rPr>
              <a:t>Mi radimo sa ljudima, to uvijek moramo imati na umu.</a:t>
            </a:r>
          </a:p>
          <a:p>
            <a:pPr>
              <a:buFontTx/>
              <a:buNone/>
            </a:pPr>
            <a:endParaRPr lang="sr-Latn-BA" sz="2400" smtClean="0">
              <a:solidFill>
                <a:srgbClr val="FFFFCC"/>
              </a:solidFill>
            </a:endParaRPr>
          </a:p>
          <a:p>
            <a:pPr>
              <a:buFontTx/>
              <a:buNone/>
            </a:pPr>
            <a:r>
              <a:rPr lang="sr-Latn-BA" sz="2400" smtClean="0">
                <a:solidFill>
                  <a:srgbClr val="FFFFCC"/>
                </a:solidFill>
              </a:rPr>
              <a:t>Ljudi nisu mašine i mogu biti vrlo nepredvidljivi, čak i sami sebi.</a:t>
            </a:r>
          </a:p>
          <a:p>
            <a:pPr>
              <a:buFontTx/>
              <a:buNone/>
            </a:pPr>
            <a:r>
              <a:rPr lang="sr-Latn-BA" sz="2400" smtClean="0">
                <a:solidFill>
                  <a:srgbClr val="FFFFCC"/>
                </a:solidFill>
              </a:rPr>
              <a:t>Ovo važi i za nas sudije, naravno. </a:t>
            </a:r>
          </a:p>
          <a:p>
            <a:pPr>
              <a:buFontTx/>
              <a:buNone/>
            </a:pPr>
            <a:endParaRPr lang="sr-Latn-BA" sz="2400" smtClean="0">
              <a:solidFill>
                <a:srgbClr val="FFFFCC"/>
              </a:solidFill>
            </a:endParaRPr>
          </a:p>
          <a:p>
            <a:pPr>
              <a:buFontTx/>
              <a:buNone/>
            </a:pPr>
            <a:r>
              <a:rPr lang="sr-Latn-BA" sz="2400" smtClean="0">
                <a:solidFill>
                  <a:srgbClr val="FFFFCC"/>
                </a:solidFill>
              </a:rPr>
              <a:t>Navedeni nivoi nam svima služe da dobijemo još jednu šansu i da se potencijalno sankcionisanje izbjegne ukoliko je to moguće, i naravno ukoliko je to u interesu utakmice i odbojke</a:t>
            </a:r>
          </a:p>
          <a:p>
            <a:pPr>
              <a:buFontTx/>
              <a:buNone/>
            </a:pPr>
            <a:endParaRPr lang="sr-Latn-BA" sz="2000" smtClean="0">
              <a:solidFill>
                <a:srgbClr val="FFFFCC"/>
              </a:solidFill>
            </a:endParaRPr>
          </a:p>
          <a:p>
            <a:pPr>
              <a:buFontTx/>
              <a:buNone/>
            </a:pPr>
            <a:endParaRPr lang="sr-Latn-BA" sz="2400" smtClean="0">
              <a:solidFill>
                <a:srgbClr val="FFFFCC"/>
              </a:solidFill>
            </a:endParaRPr>
          </a:p>
          <a:p>
            <a:endParaRPr lang="sr-Latn-BA" sz="2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title" idx="4294967295"/>
          </p:nvPr>
        </p:nvSpPr>
        <p:spPr>
          <a:xfrm>
            <a:off x="1023938" y="1189038"/>
            <a:ext cx="8458200" cy="520700"/>
          </a:xfrm>
        </p:spPr>
        <p:txBody>
          <a:bodyPr/>
          <a:lstStyle/>
          <a:p>
            <a:r>
              <a:rPr lang="sr-Latn-BA" smtClean="0">
                <a:solidFill>
                  <a:srgbClr val="FF0000"/>
                </a:solidFill>
              </a:rPr>
              <a:t>REZIME NEDOZVOLJENOG PONAŠANJA I KARTONA KOJI SE DODJELJUJU</a:t>
            </a:r>
          </a:p>
        </p:txBody>
      </p:sp>
      <p:sp>
        <p:nvSpPr>
          <p:cNvPr id="13314" name="Rectangle 3"/>
          <p:cNvSpPr>
            <a:spLocks noGrp="1" noChangeArrowheads="1"/>
          </p:cNvSpPr>
          <p:nvPr>
            <p:ph type="body" idx="4294967295"/>
          </p:nvPr>
        </p:nvSpPr>
        <p:spPr>
          <a:xfrm>
            <a:off x="736600" y="1909763"/>
            <a:ext cx="9359900" cy="5184775"/>
          </a:xfrm>
        </p:spPr>
        <p:txBody>
          <a:bodyPr/>
          <a:lstStyle/>
          <a:p>
            <a:pPr marL="174625" indent="0">
              <a:buFontTx/>
              <a:buNone/>
            </a:pPr>
            <a:endParaRPr lang="sr-Latn-BA" smtClean="0">
              <a:solidFill>
                <a:srgbClr val="FFFFCC"/>
              </a:solidFill>
            </a:endParaRPr>
          </a:p>
          <a:p>
            <a:pPr marL="869950" lvl="1">
              <a:buFontTx/>
              <a:buNone/>
            </a:pPr>
            <a:endParaRPr lang="sr-Latn-BA" sz="900" smtClean="0">
              <a:solidFill>
                <a:srgbClr val="FFFFCC"/>
              </a:solidFill>
            </a:endParaRPr>
          </a:p>
          <a:p>
            <a:pPr marL="869950" lvl="1">
              <a:buFontTx/>
              <a:buNone/>
            </a:pPr>
            <a:r>
              <a:rPr lang="sr-Latn-BA" smtClean="0"/>
              <a:t>Opomena: nema sankcije – Nivo 1: usmena opomena </a:t>
            </a:r>
          </a:p>
          <a:p>
            <a:pPr marL="869950" lvl="1">
              <a:buFontTx/>
              <a:buNone/>
            </a:pPr>
            <a:r>
              <a:rPr lang="sr-Latn-BA" smtClean="0"/>
              <a:t>                                             Nivo 2: žuti karton </a:t>
            </a:r>
          </a:p>
          <a:p>
            <a:pPr marL="869950" lvl="1">
              <a:buFontTx/>
              <a:buNone/>
            </a:pPr>
            <a:endParaRPr lang="sr-Latn-BA" smtClean="0"/>
          </a:p>
          <a:p>
            <a:pPr marL="869950" lvl="1">
              <a:buFontTx/>
              <a:buNone/>
            </a:pPr>
            <a:r>
              <a:rPr lang="sr-Latn-BA" smtClean="0"/>
              <a:t>Kazna: sankcija – crveni karton </a:t>
            </a:r>
          </a:p>
          <a:p>
            <a:pPr marL="869950" lvl="1">
              <a:buFontTx/>
              <a:buNone/>
            </a:pPr>
            <a:endParaRPr lang="sr-Latn-BA" smtClean="0"/>
          </a:p>
          <a:p>
            <a:pPr marL="869950" lvl="1">
              <a:buFontTx/>
              <a:buNone/>
            </a:pPr>
            <a:r>
              <a:rPr lang="sr-Latn-BA" smtClean="0"/>
              <a:t>Isključenje: sankcija – žuti + crveni karton (zajedno)</a:t>
            </a:r>
          </a:p>
          <a:p>
            <a:pPr marL="869950" lvl="1">
              <a:buFontTx/>
              <a:buNone/>
            </a:pPr>
            <a:r>
              <a:rPr lang="sr-Latn-BA" smtClean="0"/>
              <a:t> </a:t>
            </a:r>
          </a:p>
          <a:p>
            <a:pPr marL="869950" lvl="1">
              <a:buFontTx/>
              <a:buNone/>
            </a:pPr>
            <a:r>
              <a:rPr lang="sr-Latn-BA" smtClean="0"/>
              <a:t>Odstranjenje: sankcija – žuti + crveni karton (odvojeno) </a:t>
            </a:r>
          </a:p>
          <a:p>
            <a:pPr marL="869950" lvl="1">
              <a:buFontTx/>
              <a:buNone/>
            </a:pPr>
            <a:endParaRPr lang="sr-Latn-BA" smtClean="0"/>
          </a:p>
          <a:p>
            <a:pPr marL="869950" lvl="1">
              <a:buFontTx/>
              <a:buNone/>
            </a:pPr>
            <a:r>
              <a:rPr lang="sr-Latn-BA" smtClean="0"/>
              <a:t>Opomena je za ekipu bez obzira što se žuti karton dodjeljuje članu ekipe (to je i formalna opomena ekipi)</a:t>
            </a:r>
          </a:p>
          <a:p>
            <a:pPr marL="869950" lvl="1">
              <a:buFontTx/>
              <a:buNone/>
            </a:pPr>
            <a:endParaRPr lang="sr-Latn-BA"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re Präsentation">
  <a:themeElements>
    <a:clrScheme name="Leere Prä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eere Präsentation">
      <a:majorFont>
        <a:latin typeface=""/>
        <a:ea typeface="ＭＳ Ｐゴシック"/>
        <a:cs typeface=""/>
      </a:majorFont>
      <a:minorFont>
        <a:latin typeface=""/>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charset="0"/>
          </a:defRPr>
        </a:defPPr>
      </a:lstStyle>
    </a:lnDef>
  </a:objectDefaults>
  <a:extraClrSchemeLst>
    <a:extraClrScheme>
      <a:clrScheme name="Leere Prä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eere Prä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eere Prä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eere Prä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eere Prä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eere Prä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eere Prä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eere Prä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eere Prä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eere Prä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eere Prä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eere Prä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958</TotalTime>
  <Words>760</Words>
  <Application>Microsoft Macintosh PowerPoint</Application>
  <PresentationFormat>Custom</PresentationFormat>
  <Paragraphs>87</Paragraphs>
  <Slides>11</Slides>
  <Notes>1</Notes>
  <HiddenSlides>0</HiddenSlides>
  <MMClips>0</MMClips>
  <ScaleCrop>false</ScaleCrop>
  <HeadingPairs>
    <vt:vector size="6" baseType="variant">
      <vt:variant>
        <vt:lpstr>Fonts Used</vt:lpstr>
      </vt:variant>
      <vt:variant>
        <vt:i4>4</vt:i4>
      </vt:variant>
      <vt:variant>
        <vt:lpstr>Design Template</vt:lpstr>
      </vt:variant>
      <vt:variant>
        <vt:i4>2</vt:i4>
      </vt:variant>
      <vt:variant>
        <vt:lpstr>Slide Titles</vt:lpstr>
      </vt:variant>
      <vt:variant>
        <vt:i4>11</vt:i4>
      </vt:variant>
    </vt:vector>
  </HeadingPairs>
  <TitlesOfParts>
    <vt:vector size="17" baseType="lpstr">
      <vt:lpstr>Times</vt:lpstr>
      <vt:lpstr>ＭＳ Ｐゴシック</vt:lpstr>
      <vt:lpstr>Arial</vt:lpstr>
      <vt:lpstr>Calibri</vt:lpstr>
      <vt:lpstr>Leere Präsentation</vt:lpstr>
      <vt:lpstr>Leere Präsentation</vt:lpstr>
      <vt:lpstr>Seminar za službena lica UOS OSRS Bileća 2017</vt:lpstr>
      <vt:lpstr>UVOD</vt:lpstr>
      <vt:lpstr>Potpuno je netačno da se suđenje sastoji samo iz vođenja utakmice mehaničkom primjenom pravila igre kao osnove za sve odluke. Potrebna je velika stručnost koja se stiče kroz individualno, lično iskustvo, učestvovanjem u odbojkaškim takmičenjima u dužem vremenskom periodu. Stoga, mi ne možemo ispunjavati svoje zadatke samo traženjem grešaka, u ovom slučaju u ponašanju timova i igrača i primjenom odgovarajućih sankcija. To bi bio potpuno pogrešan način suđenja. Naprotiv, sudija mora biti stručnjak i prijatelj, koji radi u korist igre i zajedno sa igračima. Samo ako je neophodno sudija će donijeti negativnu odluku. </vt:lpstr>
      <vt:lpstr>Nedozvoljeno ponašanje i sankcije </vt:lpstr>
      <vt:lpstr>SKALA SANKCIJA</vt:lpstr>
      <vt:lpstr>Slide 6</vt:lpstr>
      <vt:lpstr>PREVENCIJA SANKCIONISANJA</vt:lpstr>
      <vt:lpstr>Razlog postojanja dva nivoa sankcionisanja</vt:lpstr>
      <vt:lpstr>REZIME NEDOZVOLJENOG PONAŠANJA I KARTONA KOJI SE DODJELJUJU</vt:lpstr>
      <vt:lpstr>PRIMJER </vt:lpstr>
      <vt:lpstr>HVALA NA PAŽNJI  </vt:lpstr>
    </vt:vector>
  </TitlesOfParts>
  <Company>achtung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Marco Heer</dc:creator>
  <cp:lastModifiedBy>Sinisa ovuka</cp:lastModifiedBy>
  <cp:revision>90</cp:revision>
  <cp:lastPrinted>2010-10-14T14:37:41Z</cp:lastPrinted>
  <dcterms:created xsi:type="dcterms:W3CDTF">2010-10-14T14:12:17Z</dcterms:created>
  <dcterms:modified xsi:type="dcterms:W3CDTF">2017-08-10T21:43:49Z</dcterms:modified>
</cp:coreProperties>
</file>